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embeddedFontLst>
    <p:embeddedFont>
      <p:font typeface="Alfa Slab One" pitchFamily="2" charset="77"/>
      <p:regular r:id="rId8"/>
    </p:embeddedFont>
    <p:embeddedFont>
      <p:font typeface="Proxima Nova" panose="02000506030000020004" pitchFamily="2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96"/>
    <p:restoredTop sz="94583"/>
  </p:normalViewPr>
  <p:slideViewPr>
    <p:cSldViewPr snapToGrid="0">
      <p:cViewPr varScale="1">
        <p:scale>
          <a:sx n="121" d="100"/>
          <a:sy n="121" d="100"/>
        </p:scale>
        <p:origin x="87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57f1b89560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57f1b89560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57f1b8956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57f1b89560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57f1b8956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57f1b89560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57f1b89560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57f1b89560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scholar.harvard.edu/manja_klemencic/home" TargetMode="External"/><Relationship Id="rId5" Type="http://schemas.openxmlformats.org/officeDocument/2006/relationships/hyperlink" Target="mailto:manjaklemencic@g.harvard.edu" TargetMode="Externa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Student-centred learning and teaching: the Essentials 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2932323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LOTUS project final conference: Leadership and Organisation for Teaching and Learning at European Universities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28-29 September 2022, Brussels, Belgium</a:t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1976300" y="3879025"/>
            <a:ext cx="56913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Dr Manja Klemenčič, Harvard University (and University of Ljubljana, Slovenia)</a:t>
            </a:r>
            <a:endParaRPr sz="18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accent5"/>
                </a:solidFill>
                <a:latin typeface="Proxima Nova"/>
                <a:ea typeface="Proxima Nova"/>
                <a:cs typeface="Proxima Nova"/>
                <a:sym typeface="Proxima Nov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manjaklemencic@g.harvard.edu</a:t>
            </a:r>
            <a:endParaRPr sz="16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accent5"/>
                </a:solidFill>
                <a:latin typeface="Proxima Nova"/>
                <a:ea typeface="Proxima Nova"/>
                <a:cs typeface="Proxima Nova"/>
                <a:sym typeface="Proxima Nov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https://scholar.harvard.edu/manja_klemencic/home</a:t>
            </a:r>
            <a:endParaRPr sz="16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65C618E4-34FD-FA4A-8186-BF6A5EEFCF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29500" y="3857625"/>
            <a:ext cx="1714500" cy="1285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60"/>
    </mc:Choice>
    <mc:Fallback>
      <p:transition spd="slow" advTm="11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388800" cy="10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Propositions 1</a:t>
            </a:r>
            <a:r>
              <a:rPr lang="en" sz="2200" b="1" dirty="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" sz="2200" b="1" dirty="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SCLT does not happen only in the classroom.</a:t>
            </a:r>
            <a:r>
              <a:rPr lang="en" sz="1800" dirty="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dirty="0"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417075" y="1544200"/>
            <a:ext cx="8520600" cy="35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222222"/>
                </a:solidFill>
              </a:rPr>
              <a:t>A shift to SCLT requires development of </a:t>
            </a:r>
            <a:r>
              <a:rPr lang="en" b="1">
                <a:solidFill>
                  <a:srgbClr val="222222"/>
                </a:solidFill>
              </a:rPr>
              <a:t>a student-centred institutional </a:t>
            </a:r>
            <a:r>
              <a:rPr lang="en" b="1">
                <a:solidFill>
                  <a:srgbClr val="000000"/>
                </a:solidFill>
                <a:highlight>
                  <a:schemeClr val="lt1"/>
                </a:highlight>
              </a:rPr>
              <a:t>ecosystem </a:t>
            </a: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(embedded in national and European student-centred ecosystems)</a:t>
            </a:r>
            <a:endParaRPr>
              <a:solidFill>
                <a:srgbClr val="000000"/>
              </a:solidFill>
              <a:highlight>
                <a:schemeClr val="lt1"/>
              </a:highlight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80700" y="-1"/>
            <a:ext cx="1150624" cy="1633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0" y="2388075"/>
            <a:ext cx="5418527" cy="258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30225" y="2388075"/>
            <a:ext cx="3323475" cy="258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11575" y="194376"/>
            <a:ext cx="1011900" cy="143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0159DEF7-63F2-5040-9494-289D4CA3E6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29500" y="3857625"/>
            <a:ext cx="1714500" cy="1285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36"/>
    </mc:Choice>
    <mc:Fallback>
      <p:transition spd="slow" advTm="25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75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Propositions 2 </a:t>
            </a:r>
            <a:r>
              <a:rPr lang="en" sz="2573" b="1">
                <a:solidFill>
                  <a:srgbClr val="000000"/>
                </a:solidFill>
                <a:highlight>
                  <a:schemeClr val="lt1"/>
                </a:highlight>
                <a:latin typeface="Proxima Nova"/>
                <a:ea typeface="Proxima Nova"/>
                <a:cs typeface="Proxima Nova"/>
                <a:sym typeface="Proxima Nova"/>
              </a:rPr>
              <a:t>SCLT implies strengthening</a:t>
            </a:r>
            <a:r>
              <a:rPr lang="en" sz="2573">
                <a:solidFill>
                  <a:srgbClr val="000000"/>
                </a:solidFill>
                <a:highlight>
                  <a:schemeClr val="lt1"/>
                </a:highlight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" sz="2573" b="1">
                <a:solidFill>
                  <a:srgbClr val="000000"/>
                </a:solidFill>
                <a:highlight>
                  <a:schemeClr val="lt1"/>
                </a:highlight>
                <a:latin typeface="Proxima Nova"/>
                <a:ea typeface="Proxima Nova"/>
                <a:cs typeface="Proxima Nova"/>
                <a:sym typeface="Proxima Nova"/>
              </a:rPr>
              <a:t>student agency</a:t>
            </a:r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11700" y="1099700"/>
            <a:ext cx="6105600" cy="40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73" b="1" dirty="0">
                <a:solidFill>
                  <a:srgbClr val="000000"/>
                </a:solidFill>
                <a:highlight>
                  <a:schemeClr val="lt1"/>
                </a:highlight>
              </a:rPr>
              <a:t>Student agency</a:t>
            </a:r>
            <a:r>
              <a:rPr lang="en" sz="2573" dirty="0">
                <a:solidFill>
                  <a:srgbClr val="000000"/>
                </a:solidFill>
                <a:highlight>
                  <a:schemeClr val="lt1"/>
                </a:highlight>
              </a:rPr>
              <a:t> refers to students’ capabilities to </a:t>
            </a:r>
            <a:r>
              <a:rPr lang="en" sz="2573" b="1" dirty="0">
                <a:solidFill>
                  <a:srgbClr val="000000"/>
                </a:solidFill>
                <a:highlight>
                  <a:schemeClr val="lt1"/>
                </a:highlight>
              </a:rPr>
              <a:t>navigate, influence and take responsibility</a:t>
            </a:r>
            <a:r>
              <a:rPr lang="en" sz="2573" dirty="0">
                <a:solidFill>
                  <a:srgbClr val="000000"/>
                </a:solidFill>
                <a:highlight>
                  <a:schemeClr val="lt1"/>
                </a:highlight>
              </a:rPr>
              <a:t> for their learning and education pathways and the student </a:t>
            </a:r>
            <a:r>
              <a:rPr lang="en" sz="2573" dirty="0" err="1">
                <a:solidFill>
                  <a:srgbClr val="000000"/>
                </a:solidFill>
                <a:highlight>
                  <a:schemeClr val="lt1"/>
                </a:highlight>
              </a:rPr>
              <a:t>centred</a:t>
            </a:r>
            <a:r>
              <a:rPr lang="en" sz="2573" dirty="0">
                <a:solidFill>
                  <a:srgbClr val="000000"/>
                </a:solidFill>
                <a:highlight>
                  <a:schemeClr val="lt1"/>
                </a:highlight>
              </a:rPr>
              <a:t> learning ecosystems in order to have transformative learning experiences and thus achieve learning outcomes. </a:t>
            </a:r>
            <a:endParaRPr sz="2573"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73" dirty="0">
                <a:solidFill>
                  <a:srgbClr val="000000"/>
                </a:solidFill>
                <a:highlight>
                  <a:schemeClr val="lt1"/>
                </a:highlight>
              </a:rPr>
              <a:t>Student agency implies:</a:t>
            </a:r>
            <a:endParaRPr sz="2573"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-31848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-"/>
            </a:pPr>
            <a:r>
              <a:rPr lang="en" sz="2573" dirty="0">
                <a:solidFill>
                  <a:srgbClr val="000000"/>
                </a:solidFill>
                <a:highlight>
                  <a:schemeClr val="lt1"/>
                </a:highlight>
              </a:rPr>
              <a:t>Students’ </a:t>
            </a:r>
            <a:r>
              <a:rPr lang="en" sz="2573" b="1" dirty="0">
                <a:solidFill>
                  <a:srgbClr val="000000"/>
                </a:solidFill>
                <a:highlight>
                  <a:schemeClr val="lt1"/>
                </a:highlight>
              </a:rPr>
              <a:t>self-direction</a:t>
            </a:r>
            <a:r>
              <a:rPr lang="en" sz="2573" dirty="0">
                <a:solidFill>
                  <a:srgbClr val="000000"/>
                </a:solidFill>
                <a:highlight>
                  <a:schemeClr val="lt1"/>
                </a:highlight>
              </a:rPr>
              <a:t> and </a:t>
            </a:r>
            <a:r>
              <a:rPr lang="en" sz="2573" b="1" dirty="0">
                <a:solidFill>
                  <a:srgbClr val="000000"/>
                </a:solidFill>
                <a:highlight>
                  <a:schemeClr val="lt1"/>
                </a:highlight>
              </a:rPr>
              <a:t>self-regulation </a:t>
            </a:r>
            <a:r>
              <a:rPr lang="en" sz="2573" dirty="0">
                <a:solidFill>
                  <a:srgbClr val="000000"/>
                </a:solidFill>
                <a:highlight>
                  <a:schemeClr val="lt1"/>
                </a:highlight>
              </a:rPr>
              <a:t>(e.g., developing study skills and learning strategies)</a:t>
            </a:r>
            <a:endParaRPr sz="2573"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-31848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-"/>
            </a:pPr>
            <a:r>
              <a:rPr lang="en" sz="2573" b="1" dirty="0">
                <a:solidFill>
                  <a:srgbClr val="000000"/>
                </a:solidFill>
                <a:highlight>
                  <a:schemeClr val="lt1"/>
                </a:highlight>
              </a:rPr>
              <a:t>Students-as-partners </a:t>
            </a:r>
            <a:r>
              <a:rPr lang="en" sz="2573" dirty="0">
                <a:solidFill>
                  <a:srgbClr val="000000"/>
                </a:solidFill>
                <a:highlight>
                  <a:schemeClr val="lt1"/>
                </a:highlight>
              </a:rPr>
              <a:t>in learning and teaching processes, design of the curriculum</a:t>
            </a:r>
            <a:endParaRPr sz="2573"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rgbClr val="000000"/>
              </a:solidFill>
              <a:highlight>
                <a:schemeClr val="lt1"/>
              </a:highlight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5425" y="1639700"/>
            <a:ext cx="2598575" cy="220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902E62EC-7C46-C943-A1B8-A65E61A30F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29500" y="3857625"/>
            <a:ext cx="1714500" cy="1285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856"/>
    </mc:Choice>
    <mc:Fallback>
      <p:transition spd="slow" advTm="62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Propositions 3 </a:t>
            </a:r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135575" y="1062025"/>
            <a:ext cx="86967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0000"/>
                </a:solidFill>
              </a:rPr>
              <a:t>Student-centred teaching involves:</a:t>
            </a:r>
            <a:endParaRPr b="1">
              <a:solidFill>
                <a:srgbClr val="000000"/>
              </a:solidFill>
            </a:endParaRPr>
          </a:p>
          <a:p>
            <a:pPr marL="457200" lvl="0" indent="-317182" algn="l" rtl="0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Rethinking the use of content-heavy lectures and insert </a:t>
            </a:r>
            <a:r>
              <a:rPr lang="en" b="1">
                <a:solidFill>
                  <a:srgbClr val="000000"/>
                </a:solidFill>
                <a:highlight>
                  <a:schemeClr val="lt1"/>
                </a:highlight>
              </a:rPr>
              <a:t>active learning activities</a:t>
            </a: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 (e.g., think-pair-share, debate, minute paper, small groups, concept map, polling, mini-quiz, presentations, etc.)</a:t>
            </a:r>
            <a:endParaRPr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-"/>
            </a:pPr>
            <a:r>
              <a:rPr lang="en" b="1">
                <a:solidFill>
                  <a:srgbClr val="000000"/>
                </a:solidFill>
                <a:highlight>
                  <a:schemeClr val="lt1"/>
                </a:highlight>
              </a:rPr>
              <a:t>Being grounded in disciplinary and subject-specific knowledge practices</a:t>
            </a: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:  helping students to </a:t>
            </a:r>
            <a:r>
              <a:rPr lang="en" b="1">
                <a:solidFill>
                  <a:srgbClr val="000000"/>
                </a:solidFill>
                <a:highlight>
                  <a:schemeClr val="lt1"/>
                </a:highlight>
              </a:rPr>
              <a:t>become insiders</a:t>
            </a: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 in the discipline/trade they are educated in (model knowledge/trade expert practices of disciplinary thinking, inquiry and knowledge production, and practicing in the discipline/trade)</a:t>
            </a:r>
            <a:endParaRPr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-"/>
            </a:pP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Connect course contents </a:t>
            </a:r>
            <a:r>
              <a:rPr lang="en" b="1">
                <a:solidFill>
                  <a:srgbClr val="000000"/>
                </a:solidFill>
                <a:highlight>
                  <a:schemeClr val="lt1"/>
                </a:highlight>
              </a:rPr>
              <a:t>with students’ lived experiences and real-world applications</a:t>
            </a: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 - challenge-based, problem-based, research-based, service/work-based approaches (to the extent possible)</a:t>
            </a:r>
            <a:endParaRPr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-"/>
            </a:pP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Develop learning outcomes which reflect gradual progression towards the upper level of Bloom’s taxonomy of learning objectives (e.g., apply, analyse, evaluate, create)</a:t>
            </a:r>
            <a:endParaRPr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-"/>
            </a:pP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Lead students </a:t>
            </a:r>
            <a:r>
              <a:rPr lang="en" b="1">
                <a:solidFill>
                  <a:srgbClr val="000000"/>
                </a:solidFill>
                <a:highlight>
                  <a:schemeClr val="lt1"/>
                </a:highlight>
              </a:rPr>
              <a:t>from more directed instruction</a:t>
            </a: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 in foundational courses </a:t>
            </a:r>
            <a:r>
              <a:rPr lang="en" b="1">
                <a:solidFill>
                  <a:srgbClr val="000000"/>
                </a:solidFill>
                <a:highlight>
                  <a:schemeClr val="lt1"/>
                </a:highlight>
              </a:rPr>
              <a:t>towards more independent learning and independent knowledge construction</a:t>
            </a: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 (e.g., inserting a degree of flexibility in course/study programme approach)</a:t>
            </a:r>
            <a:endParaRPr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-"/>
            </a:pPr>
            <a:r>
              <a:rPr lang="en">
                <a:solidFill>
                  <a:srgbClr val="000000"/>
                </a:solidFill>
                <a:highlight>
                  <a:schemeClr val="lt1"/>
                </a:highlight>
              </a:rPr>
              <a:t>Enabling </a:t>
            </a:r>
            <a:r>
              <a:rPr lang="en" b="1">
                <a:solidFill>
                  <a:srgbClr val="000000"/>
                </a:solidFill>
                <a:highlight>
                  <a:schemeClr val="lt1"/>
                </a:highlight>
              </a:rPr>
              <a:t>collaborative, peer-to-peer learning</a:t>
            </a:r>
            <a:endParaRPr b="1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b="1">
              <a:solidFill>
                <a:srgbClr val="000000"/>
              </a:solidFill>
              <a:highlight>
                <a:schemeClr val="lt1"/>
              </a:highlight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5100" y="84075"/>
            <a:ext cx="4235550" cy="129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18929AB-4400-264D-9B86-8D0736EE74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29500" y="3857625"/>
            <a:ext cx="1714500" cy="1285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751"/>
    </mc:Choice>
    <mc:Fallback>
      <p:transition spd="slow" advTm="176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Sources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964100"/>
            <a:ext cx="6444300" cy="41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Klemenčič, M., M. Pupinis and G. Kirdulytė (2020) </a:t>
            </a:r>
            <a:r>
              <a:rPr lang="en" sz="3607" i="1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Mapping and analysis of student-centred learning and teaching practices: Usable knowledge to support a more inclusive high-quality higher education</a:t>
            </a: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 Luxembourg: Publications Office of the European Union</a:t>
            </a: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Hoid, S. and M. Klemenčič (2020) Hoidn (2020) in Routledge Handbook on Student Centred Learning and teaching in Higher Education (Routledge, 2020).</a:t>
            </a: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Klemenčič, M. (2020) Students as Actors and Agents in Student-Centered Higher Education.  In Sabine Hoidn and Manja Klemenčič (eds.) </a:t>
            </a:r>
            <a:r>
              <a:rPr lang="en" sz="3607" i="1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Routledge International Handbook on Student-Centered Learning and Teaching in Higher Education</a:t>
            </a: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(Routledge)</a:t>
            </a: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Klemenčič, M. &amp; S. Hoidn (2020) Beyond Student-Centered Classrooms: A Comprehensive Approach to Student-Centered Learning and Teaching Through Student-Centered Ecosystems Framework. In Sabine Hoidn and Klemenčič, M. (eds.) </a:t>
            </a:r>
            <a:r>
              <a:rPr lang="en" sz="3607" i="1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Routledge International Handbook on Student-Centered Learning and Teaching in Higher Education</a:t>
            </a: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(Routledge) </a:t>
            </a: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Klemenčič, M. (2020) Successful Design of Student-Centered Learning and Teaching (SCLT) Ecosystems in the European Higher Education Area. In </a:t>
            </a:r>
            <a:r>
              <a:rPr lang="en" sz="3607" i="1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Bologna Process Beyond 2020: Fundamental Values of the EHEA - Proceedings of the 1999-2019 Bologna Process Anniversary Conference</a:t>
            </a: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Bologna, June 24-25, 2019, edited by Sijbolt Noorda, Peter Scott and Martina Vukasovic. Bologna, Italy: Banonia University Press. pp. 43-60</a:t>
            </a: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Klemenčič, M. (2018) The student voice in quality assessment and improvement. In Ellen Hazelkorn, Hamish Coates and Alex McCormick (eds.) </a:t>
            </a:r>
            <a:r>
              <a:rPr lang="en" sz="3607" i="1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Research Handbook on Quality, Performance and Accountability in Higher Education</a:t>
            </a: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pp. 332-343 (Edward Elgar Publishing)</a:t>
            </a: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Klemenčič, M. (2017) Internationalisation of Higher Education in the Peripheries: The ‘gear effect’ of integrated international engagements. In Hans de Wit, Jocelyne Gacel-Ávila, Elspeth Jones, Nico Jooste (Eds.) </a:t>
            </a:r>
            <a:r>
              <a:rPr lang="en" sz="3607" i="1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The Globalization of Internationalization: Emerging Voices and perspectives</a:t>
            </a: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(Chapter 9, pp. 99-109). London: Routledge </a:t>
            </a: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84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Klemenčič, M. (2015) Student involvement in quality enhancement. In Jeroen Huisman, Harry de Boer, David Dill and Manuel Souto-Otero (eds.) </a:t>
            </a:r>
            <a:r>
              <a:rPr lang="en" sz="3607" i="1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The Handbook of Higher Education Policy and Governance</a:t>
            </a: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pp. 526-543 (Palgrave Macmillan) </a:t>
            </a: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607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Klemenčič, M. (forthcoming) Theory of student agency in higher education. In Research Handbook on Student Experiences in Higher Education.</a:t>
            </a: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7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56000" y="1491350"/>
            <a:ext cx="2448199" cy="246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23E7276F-2FBE-9044-AA2B-2DA24B3C5C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29500" y="3857625"/>
            <a:ext cx="1714500" cy="1285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98"/>
    </mc:Choice>
    <mc:Fallback>
      <p:transition spd="slow" advTm="10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782</Words>
  <Application>Microsoft Macintosh PowerPoint</Application>
  <PresentationFormat>On-screen Show (16:9)</PresentationFormat>
  <Paragraphs>34</Paragraphs>
  <Slides>5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Alfa Slab One</vt:lpstr>
      <vt:lpstr>Proxima Nova</vt:lpstr>
      <vt:lpstr>Times New Roman</vt:lpstr>
      <vt:lpstr>Gameday</vt:lpstr>
      <vt:lpstr>Student-centred learning and teaching: the Essentials </vt:lpstr>
      <vt:lpstr>Propositions 1 SCLT does not happen only in the classroom. </vt:lpstr>
      <vt:lpstr>Propositions 2 SCLT implies strengthening student agency</vt:lpstr>
      <vt:lpstr>Propositions 3 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Student-centred learning and teaching: the Essentials </dc:title>
  <cp:lastModifiedBy>Klemencic, Manja</cp:lastModifiedBy>
  <cp:revision>2</cp:revision>
  <dcterms:modified xsi:type="dcterms:W3CDTF">2022-09-22T19:01:38Z</dcterms:modified>
</cp:coreProperties>
</file>