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2"/>
  </p:sldMasterIdLst>
  <p:notesMasterIdLst>
    <p:notesMasterId r:id="rId19"/>
  </p:notesMasterIdLst>
  <p:handoutMasterIdLst>
    <p:handoutMasterId r:id="rId20"/>
  </p:handoutMasterIdLst>
  <p:sldIdLst>
    <p:sldId id="256" r:id="rId3"/>
    <p:sldId id="290" r:id="rId4"/>
    <p:sldId id="322" r:id="rId5"/>
    <p:sldId id="323" r:id="rId6"/>
    <p:sldId id="324" r:id="rId7"/>
    <p:sldId id="318" r:id="rId8"/>
    <p:sldId id="320" r:id="rId9"/>
    <p:sldId id="319" r:id="rId10"/>
    <p:sldId id="325" r:id="rId11"/>
    <p:sldId id="326" r:id="rId12"/>
    <p:sldId id="328" r:id="rId13"/>
    <p:sldId id="327" r:id="rId14"/>
    <p:sldId id="329" r:id="rId15"/>
    <p:sldId id="331" r:id="rId16"/>
    <p:sldId id="315" r:id="rId17"/>
    <p:sldId id="269" r:id="rId18"/>
  </p:sldIdLst>
  <p:sldSz cx="12188825" cy="6858000"/>
  <p:notesSz cx="6858000" cy="9083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103" autoAdjust="0"/>
    <p:restoredTop sz="95274" autoAdjust="0"/>
  </p:normalViewPr>
  <p:slideViewPr>
    <p:cSldViewPr>
      <p:cViewPr>
        <p:scale>
          <a:sx n="75" d="100"/>
          <a:sy n="75" d="100"/>
        </p:scale>
        <p:origin x="-288" y="-60"/>
      </p:cViewPr>
      <p:guideLst>
        <p:guide orient="horz" pos="2160"/>
        <p:guide pos="3839"/>
      </p:guideLst>
    </p:cSldViewPr>
  </p:slideViewPr>
  <p:notesTextViewPr>
    <p:cViewPr>
      <p:scale>
        <a:sx n="1" d="1"/>
        <a:sy n="1" d="1"/>
      </p:scale>
      <p:origin x="0" y="0"/>
    </p:cViewPr>
  </p:notesTextViewPr>
  <p:notesViewPr>
    <p:cSldViewPr>
      <p:cViewPr varScale="1">
        <p:scale>
          <a:sx n="67" d="100"/>
          <a:sy n="67" d="100"/>
        </p:scale>
        <p:origin x="2748" y="102"/>
      </p:cViewPr>
      <p:guideLst>
        <p:guide orient="horz" pos="2861"/>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4184"/>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4184"/>
          </a:xfrm>
          <a:prstGeom prst="rect">
            <a:avLst/>
          </a:prstGeom>
        </p:spPr>
        <p:txBody>
          <a:bodyPr vert="horz" lIns="91440" tIns="45720" rIns="91440" bIns="45720" rtlCol="0"/>
          <a:lstStyle>
            <a:lvl1pPr algn="r">
              <a:defRPr sz="1200"/>
            </a:lvl1pPr>
          </a:lstStyle>
          <a:p>
            <a:fld id="{128FCA9C-FF92-4024-BDEC-A6D3B663DC09}" type="datetimeFigureOut">
              <a:rPr lang="en-US"/>
              <a:t>08/19/14</a:t>
            </a:fld>
            <a:endParaRPr/>
          </a:p>
        </p:txBody>
      </p:sp>
      <p:sp>
        <p:nvSpPr>
          <p:cNvPr id="4" name="Footer Placeholder 3"/>
          <p:cNvSpPr>
            <a:spLocks noGrp="1"/>
          </p:cNvSpPr>
          <p:nvPr>
            <p:ph type="ftr" sz="quarter" idx="2"/>
          </p:nvPr>
        </p:nvSpPr>
        <p:spPr>
          <a:xfrm>
            <a:off x="0" y="8627915"/>
            <a:ext cx="2971800" cy="454184"/>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27915"/>
            <a:ext cx="2971800" cy="454184"/>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4184"/>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4184"/>
          </a:xfrm>
          <a:prstGeom prst="rect">
            <a:avLst/>
          </a:prstGeom>
        </p:spPr>
        <p:txBody>
          <a:bodyPr vert="horz" lIns="91440" tIns="45720" rIns="91440" bIns="45720" rtlCol="0"/>
          <a:lstStyle>
            <a:lvl1pPr algn="r">
              <a:defRPr sz="1200"/>
            </a:lvl1pPr>
          </a:lstStyle>
          <a:p>
            <a:fld id="{772AB877-E7B1-4681-847E-D0918612832B}" type="datetimeFigureOut">
              <a:rPr lang="en-US"/>
              <a:t>08/19/14</a:t>
            </a:fld>
            <a:endParaRPr/>
          </a:p>
        </p:txBody>
      </p:sp>
      <p:sp>
        <p:nvSpPr>
          <p:cNvPr id="4" name="Slide Image Placeholder 3"/>
          <p:cNvSpPr>
            <a:spLocks noGrp="1" noRot="1" noChangeAspect="1"/>
          </p:cNvSpPr>
          <p:nvPr>
            <p:ph type="sldImg" idx="2"/>
          </p:nvPr>
        </p:nvSpPr>
        <p:spPr>
          <a:xfrm>
            <a:off x="401638" y="681038"/>
            <a:ext cx="6054725" cy="3406775"/>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14746"/>
            <a:ext cx="5486400" cy="4087654"/>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27915"/>
            <a:ext cx="2971800" cy="454184"/>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27915"/>
            <a:ext cx="2971800" cy="454184"/>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smtClean="0"/>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smtClean="0"/>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smtClean="0"/>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smtClean="0"/>
              <a:t>Click to edit Master title style</a:t>
            </a:r>
            <a:endParaRPr/>
          </a:p>
        </p:txBody>
      </p:sp>
      <p:sp>
        <p:nvSpPr>
          <p:cNvPr id="3" name="Picture Placeholder 2"/>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smtClean="0"/>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000">
                <a:solidFill>
                  <a:schemeClr val="tx1"/>
                </a:solidFill>
              </a:defRPr>
            </a:lvl1pPr>
          </a:lstStyle>
          <a:p>
            <a:endParaRPr/>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000" cap="all" baseline="0">
                <a:solidFill>
                  <a:schemeClr val="tx1"/>
                </a:solidFill>
              </a:defRPr>
            </a:lvl1pPr>
          </a:lstStyle>
          <a:p>
            <a:endParaRPr/>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000">
                <a:solidFill>
                  <a:schemeClr val="tx1"/>
                </a:solidFill>
              </a:defRPr>
            </a:lvl1pPr>
          </a:lstStyle>
          <a:p>
            <a:fld id="{F36C87F6-986D-49E6-AF40-1B3A1EE8064D}" type="slidenum">
              <a:rPr/>
              <a:pPr/>
              <a:t>‹#›</a:t>
            </a:fld>
            <a:endParaRPr/>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mailto:manjaklemencic@fas.harvard.edu" TargetMode="External"/><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7613" y="2133600"/>
            <a:ext cx="9753600" cy="2743200"/>
          </a:xfrm>
        </p:spPr>
        <p:txBody>
          <a:bodyPr>
            <a:normAutofit/>
          </a:bodyPr>
          <a:lstStyle/>
          <a:p>
            <a:r>
              <a:rPr lang="en-US" altLang="en-US" kern="0" cap="none" dirty="0" smtClean="0">
                <a:solidFill>
                  <a:srgbClr val="4B0000"/>
                </a:solidFill>
                <a:latin typeface="Times New Roman"/>
                <a:ea typeface="ＭＳ Ｐゴシック"/>
              </a:rPr>
              <a:t/>
            </a:r>
            <a:br>
              <a:rPr lang="en-US" altLang="en-US" kern="0" cap="none" dirty="0" smtClean="0">
                <a:solidFill>
                  <a:srgbClr val="4B0000"/>
                </a:solidFill>
                <a:latin typeface="Times New Roman"/>
                <a:ea typeface="ＭＳ Ｐゴシック"/>
              </a:rPr>
            </a:br>
            <a:r>
              <a:rPr lang="en-US" altLang="en-US" kern="0" cap="none" dirty="0" smtClean="0">
                <a:solidFill>
                  <a:srgbClr val="4B0000"/>
                </a:solidFill>
                <a:latin typeface="Times New Roman"/>
                <a:ea typeface="ＭＳ Ｐゴシック"/>
              </a:rPr>
              <a:t>An International Perspective on Student </a:t>
            </a:r>
            <a:r>
              <a:rPr lang="en-US" altLang="en-US" kern="0" cap="none" dirty="0">
                <a:solidFill>
                  <a:srgbClr val="4B0000"/>
                </a:solidFill>
                <a:latin typeface="Times New Roman"/>
                <a:ea typeface="ＭＳ Ｐゴシック"/>
              </a:rPr>
              <a:t>R</a:t>
            </a:r>
            <a:r>
              <a:rPr lang="en-US" altLang="en-US" kern="0" cap="none" dirty="0" smtClean="0">
                <a:solidFill>
                  <a:srgbClr val="4B0000"/>
                </a:solidFill>
                <a:latin typeface="Times New Roman"/>
                <a:ea typeface="ＭＳ Ｐゴシック"/>
              </a:rPr>
              <a:t>epresentation </a:t>
            </a:r>
            <a:br>
              <a:rPr lang="en-US" altLang="en-US" kern="0" cap="none" dirty="0" smtClean="0">
                <a:solidFill>
                  <a:srgbClr val="4B0000"/>
                </a:solidFill>
                <a:latin typeface="Times New Roman"/>
                <a:ea typeface="ＭＳ Ｐゴシック"/>
              </a:rPr>
            </a:br>
            <a:endParaRPr lang="en-US" cap="none" dirty="0"/>
          </a:p>
        </p:txBody>
      </p:sp>
      <p:sp>
        <p:nvSpPr>
          <p:cNvPr id="3" name="Subtitle 2"/>
          <p:cNvSpPr>
            <a:spLocks noGrp="1"/>
          </p:cNvSpPr>
          <p:nvPr>
            <p:ph type="subTitle" idx="1"/>
          </p:nvPr>
        </p:nvSpPr>
        <p:spPr/>
        <p:txBody>
          <a:bodyPr/>
          <a:lstStyle/>
          <a:p>
            <a:r>
              <a:rPr lang="en-US" altLang="en-US" dirty="0">
                <a:solidFill>
                  <a:schemeClr val="tx2"/>
                </a:solidFill>
                <a:latin typeface="Times New Roman" panose="02020603050405020304" pitchFamily="18" charset="0"/>
                <a:cs typeface="Times New Roman" panose="02020603050405020304" pitchFamily="18" charset="0"/>
              </a:rPr>
              <a:t>Manja Klemenčič</a:t>
            </a:r>
          </a:p>
          <a:p>
            <a:r>
              <a:rPr lang="en-US" altLang="en-US" dirty="0">
                <a:solidFill>
                  <a:schemeClr val="tx2"/>
                </a:solidFill>
                <a:latin typeface="Times New Roman" panose="02020603050405020304" pitchFamily="18" charset="0"/>
                <a:cs typeface="Times New Roman" panose="02020603050405020304" pitchFamily="18" charset="0"/>
              </a:rPr>
              <a:t>Department of </a:t>
            </a:r>
            <a:r>
              <a:rPr lang="en-US" altLang="en-US" dirty="0" smtClean="0">
                <a:solidFill>
                  <a:schemeClr val="tx2"/>
                </a:solidFill>
                <a:latin typeface="Times New Roman" panose="02020603050405020304" pitchFamily="18" charset="0"/>
                <a:cs typeface="Times New Roman" panose="02020603050405020304" pitchFamily="18" charset="0"/>
              </a:rPr>
              <a:t>Sociology, Faculty of Arts and Sciences</a:t>
            </a:r>
            <a:endParaRPr lang="en-US" altLang="en-US" dirty="0">
              <a:solidFill>
                <a:schemeClr val="tx2"/>
              </a:solidFill>
              <a:latin typeface="Times New Roman" panose="02020603050405020304" pitchFamily="18" charset="0"/>
              <a:cs typeface="Times New Roman" panose="02020603050405020304" pitchFamily="18" charset="0"/>
            </a:endParaRPr>
          </a:p>
          <a:p>
            <a:r>
              <a:rPr lang="en-US" altLang="en-US" dirty="0">
                <a:solidFill>
                  <a:schemeClr val="tx2"/>
                </a:solidFill>
                <a:latin typeface="Times New Roman" panose="02020603050405020304" pitchFamily="18" charset="0"/>
                <a:cs typeface="Times New Roman" panose="02020603050405020304" pitchFamily="18" charset="0"/>
              </a:rPr>
              <a:t>Harvard University</a:t>
            </a:r>
          </a:p>
        </p:txBody>
      </p:sp>
      <p:sp>
        <p:nvSpPr>
          <p:cNvPr id="4" name="TextBox 3"/>
          <p:cNvSpPr txBox="1"/>
          <p:nvPr/>
        </p:nvSpPr>
        <p:spPr>
          <a:xfrm>
            <a:off x="1293812" y="1143000"/>
            <a:ext cx="9220200" cy="1034129"/>
          </a:xfrm>
          <a:prstGeom prst="rect">
            <a:avLst/>
          </a:prstGeom>
          <a:noFill/>
        </p:spPr>
        <p:txBody>
          <a:bodyPr wrap="square" rtlCol="0">
            <a:spAutoFit/>
          </a:bodyPr>
          <a:lstStyle/>
          <a:p>
            <a:pPr>
              <a:lnSpc>
                <a:spcPct val="90000"/>
              </a:lnSpc>
            </a:pPr>
            <a:r>
              <a:rPr lang="en-US" sz="2400" dirty="0" smtClean="0">
                <a:solidFill>
                  <a:schemeClr val="tx2"/>
                </a:solidFill>
                <a:latin typeface="Times New Roman" panose="02020603050405020304" pitchFamily="18" charset="0"/>
                <a:cs typeface="Times New Roman" panose="02020603050405020304" pitchFamily="18" charset="0"/>
              </a:rPr>
              <a:t>African Minds Symposium and Authors’ Workshop</a:t>
            </a:r>
          </a:p>
          <a:p>
            <a:pPr>
              <a:lnSpc>
                <a:spcPct val="90000"/>
              </a:lnSpc>
            </a:pPr>
            <a:r>
              <a:rPr lang="en-US" sz="2400" dirty="0" smtClean="0">
                <a:solidFill>
                  <a:schemeClr val="tx2"/>
                </a:solidFill>
                <a:latin typeface="Times New Roman" panose="02020603050405020304" pitchFamily="18" charset="0"/>
                <a:cs typeface="Times New Roman" panose="02020603050405020304" pitchFamily="18" charset="0"/>
              </a:rPr>
              <a:t>“Student representation in Higher Education Governance in Africa”</a:t>
            </a:r>
          </a:p>
          <a:p>
            <a:pPr>
              <a:lnSpc>
                <a:spcPct val="90000"/>
              </a:lnSpc>
            </a:pPr>
            <a:r>
              <a:rPr lang="en-US" sz="2000" dirty="0" smtClean="0">
                <a:solidFill>
                  <a:schemeClr val="tx2"/>
                </a:solidFill>
                <a:latin typeface="Times New Roman" panose="02020603050405020304" pitchFamily="18" charset="0"/>
                <a:cs typeface="Times New Roman" panose="02020603050405020304" pitchFamily="18" charset="0"/>
              </a:rPr>
              <a:t>Capetown, South Africa, 21 August 2014</a:t>
            </a:r>
            <a:endParaRPr lang="en-US" sz="20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501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7613" y="1295400"/>
            <a:ext cx="9753600" cy="5486399"/>
          </a:xfrm>
        </p:spPr>
        <p:txBody>
          <a:bodyPr anchor="ctr" anchorCtr="0">
            <a:normAutofit fontScale="90000"/>
          </a:bodyPr>
          <a:lstStyle/>
          <a:p>
            <a:pPr marL="342900" lvl="0" indent="-342900" eaLnBrk="0" fontAlgn="base" hangingPunct="0">
              <a:lnSpc>
                <a:spcPct val="100000"/>
              </a:lnSpc>
              <a:spcBef>
                <a:spcPct val="20000"/>
              </a:spcBef>
              <a:spcAft>
                <a:spcPts val="1200"/>
              </a:spcAft>
            </a:pPr>
            <a:r>
              <a:rPr lang="en-US" altLang="en-US" sz="2400" kern="0" cap="none" dirty="0" smtClean="0">
                <a:solidFill>
                  <a:srgbClr val="000000"/>
                </a:solidFill>
                <a:latin typeface="Times New Roman"/>
                <a:ea typeface="ＭＳ Ｐゴシック"/>
              </a:rPr>
              <a:t>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1. How </a:t>
            </a:r>
            <a:r>
              <a:rPr lang="en-US" altLang="en-US" sz="2400" kern="0" cap="none" dirty="0" smtClean="0">
                <a:solidFill>
                  <a:srgbClr val="000000"/>
                </a:solidFill>
                <a:latin typeface="Times New Roman"/>
                <a:ea typeface="ＭＳ Ｐゴシック"/>
              </a:rPr>
              <a:t>are students </a:t>
            </a:r>
            <a:r>
              <a:rPr lang="en-US" altLang="en-US" sz="2400" b="1" kern="0" cap="none" dirty="0" smtClean="0">
                <a:solidFill>
                  <a:srgbClr val="000000"/>
                </a:solidFill>
                <a:latin typeface="Times New Roman"/>
                <a:ea typeface="ＭＳ Ｐゴシック"/>
              </a:rPr>
              <a:t>organised into representative student bodies </a:t>
            </a:r>
            <a:r>
              <a:rPr lang="en-US" altLang="en-US" sz="2400" kern="0" cap="none" dirty="0" smtClean="0">
                <a:solidFill>
                  <a:srgbClr val="000000"/>
                </a:solidFill>
                <a:latin typeface="Times New Roman"/>
                <a:ea typeface="ＭＳ Ｐゴシック"/>
              </a:rPr>
              <a:t>in higher education institutions?</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2</a:t>
            </a:r>
            <a:r>
              <a:rPr lang="en-US" altLang="en-US" sz="2400" kern="0" cap="none" dirty="0">
                <a:solidFill>
                  <a:srgbClr val="000000"/>
                </a:solidFill>
                <a:latin typeface="Times New Roman"/>
                <a:ea typeface="ＭＳ Ｐゴシック"/>
              </a:rPr>
              <a:t>. How </a:t>
            </a:r>
            <a:r>
              <a:rPr lang="en-US" altLang="en-US" sz="2400" kern="0" cap="none" dirty="0" smtClean="0">
                <a:solidFill>
                  <a:srgbClr val="000000"/>
                </a:solidFill>
                <a:latin typeface="Times New Roman"/>
                <a:ea typeface="ＭＳ Ｐゴシック"/>
              </a:rPr>
              <a:t>are student representatives </a:t>
            </a:r>
            <a:r>
              <a:rPr lang="en-US" altLang="en-US" sz="2400" b="1" kern="0" cap="none" dirty="0" smtClean="0">
                <a:solidFill>
                  <a:srgbClr val="000000"/>
                </a:solidFill>
                <a:latin typeface="Times New Roman"/>
                <a:ea typeface="ＭＳ Ｐゴシック"/>
              </a:rPr>
              <a:t>involved in institutional governance</a:t>
            </a:r>
            <a:r>
              <a:rPr lang="en-US" altLang="en-US" sz="2400" kern="0" cap="none" dirty="0" smtClean="0">
                <a:solidFill>
                  <a:srgbClr val="000000"/>
                </a:solidFill>
                <a:latin typeface="Times New Roman"/>
                <a:ea typeface="ＭＳ Ｐゴシック"/>
              </a:rPr>
              <a:t>?</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t>
            </a: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3. How </a:t>
            </a:r>
            <a:r>
              <a:rPr lang="en-US" altLang="en-US" sz="2400" b="1" kern="0" cap="none" dirty="0" smtClean="0">
                <a:solidFill>
                  <a:srgbClr val="000000"/>
                </a:solidFill>
                <a:latin typeface="Times New Roman"/>
                <a:ea typeface="ＭＳ Ｐゴシック"/>
              </a:rPr>
              <a:t>autonomous</a:t>
            </a:r>
            <a:r>
              <a:rPr lang="en-US" altLang="en-US" sz="2400" kern="0" cap="none" dirty="0" smtClean="0">
                <a:solidFill>
                  <a:srgbClr val="000000"/>
                </a:solidFill>
                <a:latin typeface="Times New Roman"/>
                <a:ea typeface="ＭＳ Ｐゴシック"/>
              </a:rPr>
              <a:t> are student representative bodies at higher education institutions</a:t>
            </a:r>
            <a:r>
              <a:rPr lang="en-US" altLang="en-US" sz="2400" kern="0" cap="none" dirty="0">
                <a:solidFill>
                  <a:srgbClr val="000000"/>
                </a:solidFill>
                <a:latin typeface="Times New Roman"/>
                <a:ea typeface="ＭＳ Ｐゴシック"/>
              </a:rPr>
              <a:t>? Are student representative bodies perceived </a:t>
            </a:r>
            <a:r>
              <a:rPr lang="en-US" altLang="en-US" sz="2400" b="1" kern="0" cap="none" dirty="0">
                <a:solidFill>
                  <a:srgbClr val="000000"/>
                </a:solidFill>
                <a:latin typeface="Times New Roman"/>
                <a:ea typeface="ＭＳ Ｐゴシック"/>
              </a:rPr>
              <a:t>legitimate</a:t>
            </a:r>
            <a:r>
              <a:rPr lang="en-US" altLang="en-US" sz="2400" kern="0" cap="none" dirty="0" smtClean="0">
                <a:solidFill>
                  <a:srgbClr val="000000"/>
                </a:solidFill>
                <a:latin typeface="Times New Roman"/>
                <a:ea typeface="ＭＳ Ｐゴシック"/>
              </a:rPr>
              <a:t>?</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4. </a:t>
            </a:r>
            <a:r>
              <a:rPr lang="en-US" altLang="en-US" sz="2400" kern="0" cap="none" dirty="0">
                <a:solidFill>
                  <a:srgbClr val="000000"/>
                </a:solidFill>
                <a:latin typeface="Times New Roman"/>
                <a:ea typeface="ＭＳ Ｐゴシック"/>
              </a:rPr>
              <a:t>How can we explain </a:t>
            </a:r>
            <a:r>
              <a:rPr lang="en-US" altLang="en-US" sz="2400" b="1" kern="0" cap="none" dirty="0">
                <a:solidFill>
                  <a:srgbClr val="000000"/>
                </a:solidFill>
                <a:latin typeface="Times New Roman"/>
                <a:ea typeface="ＭＳ Ｐゴシック"/>
              </a:rPr>
              <a:t>change</a:t>
            </a:r>
            <a:r>
              <a:rPr lang="en-US" altLang="en-US" sz="2400" kern="0" cap="none" dirty="0">
                <a:solidFill>
                  <a:srgbClr val="000000"/>
                </a:solidFill>
                <a:latin typeface="Times New Roman"/>
                <a:ea typeface="ＭＳ Ｐゴシック"/>
              </a:rPr>
              <a:t> in </a:t>
            </a:r>
            <a:r>
              <a:rPr lang="en-US" altLang="en-US" sz="2400" kern="0" cap="none" dirty="0" smtClean="0">
                <a:solidFill>
                  <a:srgbClr val="000000"/>
                </a:solidFill>
                <a:latin typeface="Times New Roman"/>
                <a:ea typeface="ＭＳ Ｐゴシック"/>
              </a:rPr>
              <a:t>organisations and systems of </a:t>
            </a:r>
            <a:r>
              <a:rPr lang="en-US" altLang="en-US" sz="2400" kern="0" cap="none" dirty="0">
                <a:solidFill>
                  <a:srgbClr val="000000"/>
                </a:solidFill>
                <a:latin typeface="Times New Roman"/>
                <a:ea typeface="ＭＳ Ｐゴシック"/>
              </a:rPr>
              <a:t>student </a:t>
            </a:r>
            <a:r>
              <a:rPr lang="en-US" altLang="en-US" sz="2400" kern="0" cap="none" dirty="0" smtClean="0">
                <a:solidFill>
                  <a:srgbClr val="000000"/>
                </a:solidFill>
                <a:latin typeface="Times New Roman"/>
                <a:ea typeface="ＭＳ Ｐゴシック"/>
              </a:rPr>
              <a:t>representation within university governance?</a:t>
            </a: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b="1" kern="0" cap="none" dirty="0">
                <a:solidFill>
                  <a:srgbClr val="000000"/>
                </a:solidFill>
                <a:latin typeface="Times New Roman"/>
                <a:ea typeface="ＭＳ Ｐゴシック"/>
              </a:rPr>
              <a:t/>
            </a:r>
            <a:br>
              <a:rPr lang="en-US" altLang="en-US" sz="2400" b="1" kern="0" cap="none" dirty="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r>
            <a:br>
              <a:rPr lang="en-US" altLang="en-US" sz="2200" kern="0" cap="none" dirty="0">
                <a:solidFill>
                  <a:srgbClr val="000000"/>
                </a:solidFill>
                <a:latin typeface="Times New Roman"/>
                <a:ea typeface="ＭＳ Ｐゴシック"/>
              </a:rPr>
            </a:b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kern="0" cap="none" dirty="0">
                <a:solidFill>
                  <a:srgbClr val="000000"/>
                </a:solidFill>
                <a:latin typeface="Times New Roman"/>
                <a:ea typeface="ＭＳ Ｐゴシック"/>
              </a:rPr>
              <a:t>	</a:t>
            </a: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b="1" kern="0" cap="none" dirty="0" smtClean="0">
                <a:solidFill>
                  <a:srgbClr val="000000"/>
                </a:solidFill>
                <a:latin typeface="Times New Roman"/>
                <a:ea typeface="ＭＳ Ｐゴシック"/>
              </a:rPr>
              <a:t/>
            </a:r>
            <a:br>
              <a:rPr lang="en-US" altLang="en-US" sz="2000" b="1" kern="0" cap="none" dirty="0" smtClean="0">
                <a:solidFill>
                  <a:srgbClr val="000000"/>
                </a:solidFill>
                <a:latin typeface="Times New Roman"/>
                <a:ea typeface="ＭＳ Ｐゴシック"/>
              </a:rPr>
            </a:br>
            <a:r>
              <a:rPr lang="en-US" altLang="en-US" sz="2000" b="1" kern="0" cap="none" dirty="0" smtClean="0">
                <a:solidFill>
                  <a:srgbClr val="000000"/>
                </a:solidFill>
                <a:latin typeface="Times New Roman"/>
                <a:ea typeface="ＭＳ Ｐゴシック"/>
              </a:rPr>
              <a:t/>
            </a:r>
            <a:br>
              <a:rPr lang="en-US" altLang="en-US" sz="2000" b="1" kern="0" cap="none" dirty="0" smtClean="0">
                <a:solidFill>
                  <a:srgbClr val="000000"/>
                </a:solidFill>
                <a:latin typeface="Times New Roman"/>
                <a:ea typeface="ＭＳ Ｐゴシック"/>
              </a:rPr>
            </a:br>
            <a:endParaRPr lang="en-US" altLang="en-US" sz="2000" b="1" kern="0" cap="none" dirty="0">
              <a:solidFill>
                <a:srgbClr val="000000"/>
              </a:solidFill>
              <a:latin typeface="Times New Roman"/>
              <a:ea typeface="ＭＳ Ｐゴシック"/>
            </a:endParaRPr>
          </a:p>
        </p:txBody>
      </p:sp>
      <p:sp>
        <p:nvSpPr>
          <p:cNvPr id="6" name="TextBox 5"/>
          <p:cNvSpPr txBox="1"/>
          <p:nvPr/>
        </p:nvSpPr>
        <p:spPr>
          <a:xfrm>
            <a:off x="1293812" y="487334"/>
            <a:ext cx="8763000" cy="1311128"/>
          </a:xfrm>
          <a:prstGeom prst="rect">
            <a:avLst/>
          </a:prstGeom>
          <a:noFill/>
        </p:spPr>
        <p:txBody>
          <a:bodyPr wrap="square" rtlCol="0">
            <a:spAutoFit/>
          </a:bodyPr>
          <a:lstStyle/>
          <a:p>
            <a:pPr>
              <a:lnSpc>
                <a:spcPct val="90000"/>
              </a:lnSpc>
            </a:pPr>
            <a:r>
              <a:rPr lang="en-US" sz="4400" kern="0" dirty="0" smtClean="0">
                <a:solidFill>
                  <a:srgbClr val="4B0000"/>
                </a:solidFill>
                <a:latin typeface="Times New Roman"/>
                <a:ea typeface="ＭＳ Ｐゴシック"/>
              </a:rPr>
              <a:t>III Student Representation in Institutional Governance</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1449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799912321"/>
              </p:ext>
            </p:extLst>
          </p:nvPr>
        </p:nvGraphicFramePr>
        <p:xfrm>
          <a:off x="912812" y="0"/>
          <a:ext cx="10363200" cy="6863919"/>
        </p:xfrm>
        <a:graphic>
          <a:graphicData uri="http://schemas.openxmlformats.org/drawingml/2006/table">
            <a:tbl>
              <a:tblPr firstRow="1" firstCol="1" bandRow="1" bandCol="1"/>
              <a:tblGrid>
                <a:gridCol w="1932122"/>
                <a:gridCol w="4127716"/>
                <a:gridCol w="4303362"/>
              </a:tblGrid>
              <a:tr h="1068936">
                <a:tc gridSpan="3">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ctr">
                        <a:lnSpc>
                          <a:spcPct val="115000"/>
                        </a:lnSpc>
                        <a:spcBef>
                          <a:spcPts val="0"/>
                        </a:spcBef>
                        <a:spcAft>
                          <a:spcPts val="1000"/>
                        </a:spcAft>
                      </a:pPr>
                      <a:r>
                        <a:rPr lang="en-GB" sz="2800" cap="small" dirty="0">
                          <a:effectLst/>
                        </a:rPr>
                        <a:t>A typology of </a:t>
                      </a:r>
                      <a:r>
                        <a:rPr lang="en-GB" sz="2800" cap="small" dirty="0" smtClean="0">
                          <a:effectLst/>
                        </a:rPr>
                        <a:t>student representative bodies within higher education institutions</a:t>
                      </a:r>
                      <a:endParaRPr lang="en-GB" sz="2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CC99"/>
                    </a:solidFill>
                  </a:tcPr>
                </a:tc>
                <a:tc hMerge="1">
                  <a:txBody>
                    <a:bodyPr/>
                    <a:lstStyle/>
                    <a:p>
                      <a:endParaRPr lang="en-GB"/>
                    </a:p>
                  </a:txBody>
                  <a:tcPr/>
                </a:tc>
                <a:tc hMerge="1">
                  <a:txBody>
                    <a:bodyPr/>
                    <a:lstStyle/>
                    <a:p>
                      <a:endParaRPr lang="en-GB"/>
                    </a:p>
                  </a:txBody>
                  <a:tcPr/>
                </a:tc>
              </a:tr>
              <a:tr h="455064">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2400" b="1" dirty="0">
                          <a:effectLst/>
                        </a:rPr>
                        <a:t> </a:t>
                      </a:r>
                      <a:endParaRPr lang="en-GB" sz="2400" b="1"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US" sz="2000" b="1" cap="small" dirty="0" smtClean="0">
                          <a:effectLst/>
                          <a:latin typeface="Times"/>
                          <a:ea typeface="Times New Roman"/>
                          <a:cs typeface="Arial"/>
                        </a:rPr>
                        <a:t>Union-type</a:t>
                      </a:r>
                      <a:endParaRPr lang="en-GB" sz="2000" b="1"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b="1" cap="small" dirty="0" smtClean="0">
                          <a:effectLst/>
                        </a:rPr>
                        <a:t>Council-type</a:t>
                      </a:r>
                      <a:endParaRPr lang="en-GB" sz="2000" b="1"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763490">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US" sz="2000" dirty="0" smtClean="0">
                          <a:effectLst/>
                          <a:latin typeface="Times"/>
                          <a:ea typeface="Times New Roman"/>
                          <a:cs typeface="Arial"/>
                        </a:rPr>
                        <a:t>Legal</a:t>
                      </a:r>
                      <a:r>
                        <a:rPr lang="en-US" sz="2000" baseline="0" dirty="0" smtClean="0">
                          <a:effectLst/>
                          <a:latin typeface="Times"/>
                          <a:ea typeface="Times New Roman"/>
                          <a:cs typeface="Arial"/>
                        </a:rPr>
                        <a:t> status</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smtClean="0">
                          <a:effectLst/>
                        </a:rPr>
                        <a:t>Independent legal entity</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smtClean="0">
                          <a:effectLst/>
                        </a:rPr>
                        <a:t>Integrated into institutional governance structure</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828100">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2000" dirty="0" smtClean="0">
                          <a:effectLst/>
                        </a:rPr>
                        <a:t>Organisational resources</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smtClean="0">
                          <a:effectLst/>
                        </a:rPr>
                        <a:t>Paid employees and elected officials (volunteers)</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smtClean="0">
                          <a:effectLst/>
                        </a:rPr>
                        <a:t>Elected officials (volunteers)</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732211">
                <a:tc>
                  <a:txBody>
                    <a:bodyPr/>
                    <a:lstStyle/>
                    <a:p>
                      <a:pPr marL="0" marR="0" indent="0" algn="just" defTabSz="914400" rtl="0" eaLnBrk="1" fontAlgn="auto" latinLnBrk="0" hangingPunct="1">
                        <a:lnSpc>
                          <a:spcPct val="115000"/>
                        </a:lnSpc>
                        <a:spcBef>
                          <a:spcPts val="0"/>
                        </a:spcBef>
                        <a:spcAft>
                          <a:spcPts val="1000"/>
                        </a:spcAft>
                        <a:buClrTx/>
                        <a:buSzTx/>
                        <a:buFontTx/>
                        <a:buNone/>
                        <a:tabLst/>
                        <a:defRPr/>
                      </a:pPr>
                      <a:r>
                        <a:rPr lang="en-US" sz="2000" b="1" dirty="0" smtClean="0">
                          <a:solidFill>
                            <a:schemeClr val="bg1"/>
                          </a:solidFill>
                          <a:effectLst/>
                          <a:latin typeface="Times" panose="02020603050405020304" pitchFamily="18" charset="0"/>
                          <a:ea typeface="Times New Roman"/>
                          <a:cs typeface="Times" panose="02020603050405020304" pitchFamily="18" charset="0"/>
                        </a:rPr>
                        <a:t>Membership</a:t>
                      </a:r>
                      <a:endParaRPr lang="en-GB" sz="2000" b="1" dirty="0" smtClean="0">
                        <a:solidFill>
                          <a:schemeClr val="bg1"/>
                        </a:solidFill>
                        <a:effectLst/>
                        <a:latin typeface="Times" panose="02020603050405020304" pitchFamily="18" charset="0"/>
                        <a:ea typeface="Times New Roman"/>
                        <a:cs typeface="Times" panose="02020603050405020304" pitchFamily="18" charset="0"/>
                      </a:endParaRPr>
                    </a:p>
                    <a:p>
                      <a:pPr marL="0" marR="0" algn="just">
                        <a:lnSpc>
                          <a:spcPct val="115000"/>
                        </a:lnSpc>
                        <a:spcBef>
                          <a:spcPts val="0"/>
                        </a:spcBef>
                        <a:spcAft>
                          <a:spcPts val="1000"/>
                        </a:spcAft>
                      </a:pPr>
                      <a:endParaRPr lang="en-GB" sz="2000" dirty="0">
                        <a:effectLst/>
                        <a:latin typeface="Calibri"/>
                        <a:ea typeface="Times New Roman"/>
                        <a:cs typeface="Arial"/>
                      </a:endParaRPr>
                    </a:p>
                  </a:txBody>
                  <a:tcPr marL="68580" marR="68580" marT="0" marB="0">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solidFill>
                  </a:tcPr>
                </a:tc>
                <a:tc>
                  <a:txBody>
                    <a:bodyPr/>
                    <a:lstStyle/>
                    <a:p>
                      <a:pPr marL="0" marR="0" algn="just">
                        <a:lnSpc>
                          <a:spcPct val="115000"/>
                        </a:lnSpc>
                        <a:spcBef>
                          <a:spcPts val="0"/>
                        </a:spcBef>
                        <a:spcAft>
                          <a:spcPts val="1000"/>
                        </a:spcAft>
                      </a:pPr>
                      <a:r>
                        <a:rPr lang="en-US" sz="2000" dirty="0" smtClean="0">
                          <a:effectLst/>
                          <a:latin typeface="Times" panose="02020603050405020304" pitchFamily="18" charset="0"/>
                          <a:ea typeface="Times New Roman"/>
                          <a:cs typeface="Times" panose="02020603050405020304" pitchFamily="18" charset="0"/>
                        </a:rPr>
                        <a:t>Automatic, mandatory or voluntary</a:t>
                      </a:r>
                      <a:endParaRPr lang="en-GB" sz="2000" dirty="0">
                        <a:effectLst/>
                        <a:latin typeface="Times" panose="02020603050405020304" pitchFamily="18" charset="0"/>
                        <a:ea typeface="Times New Roman"/>
                        <a:cs typeface="Times"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tint val="40000"/>
                      </a:srgbClr>
                    </a:solidFill>
                  </a:tcPr>
                </a:tc>
                <a:tc>
                  <a:txBody>
                    <a:bodyPr/>
                    <a:lstStyle/>
                    <a:p>
                      <a:pPr marL="0" marR="0" indent="0" algn="just" defTabSz="914400" rtl="0" eaLnBrk="1" fontAlgn="auto" latinLnBrk="0" hangingPunct="1">
                        <a:lnSpc>
                          <a:spcPct val="115000"/>
                        </a:lnSpc>
                        <a:spcBef>
                          <a:spcPts val="0"/>
                        </a:spcBef>
                        <a:spcAft>
                          <a:spcPts val="1000"/>
                        </a:spcAft>
                        <a:buClrTx/>
                        <a:buSzTx/>
                        <a:buFontTx/>
                        <a:buNone/>
                        <a:tabLst/>
                        <a:defRPr/>
                      </a:pPr>
                      <a:r>
                        <a:rPr lang="en-US" sz="2000" dirty="0" smtClean="0">
                          <a:effectLst/>
                          <a:latin typeface="Times" panose="02020603050405020304" pitchFamily="18" charset="0"/>
                          <a:ea typeface="Times New Roman"/>
                          <a:cs typeface="Times" panose="02020603050405020304" pitchFamily="18" charset="0"/>
                        </a:rPr>
                        <a:t>Automatic, mandatory or voluntary</a:t>
                      </a:r>
                      <a:endParaRPr lang="en-GB" sz="2000" dirty="0" smtClean="0">
                        <a:effectLst/>
                        <a:latin typeface="Times" panose="02020603050405020304" pitchFamily="18" charset="0"/>
                        <a:ea typeface="Times New Roman"/>
                        <a:cs typeface="Times" panose="02020603050405020304" pitchFamily="18" charset="0"/>
                      </a:endParaRPr>
                    </a:p>
                    <a:p>
                      <a:pPr marL="0" marR="0" algn="just">
                        <a:lnSpc>
                          <a:spcPct val="115000"/>
                        </a:lnSpc>
                        <a:spcBef>
                          <a:spcPts val="0"/>
                        </a:spcBef>
                        <a:spcAft>
                          <a:spcPts val="1000"/>
                        </a:spcAft>
                      </a:pPr>
                      <a:endParaRPr lang="en-GB" sz="2000" dirty="0">
                        <a:effectLst/>
                        <a:latin typeface="Calibri"/>
                        <a:ea typeface="Times New Roman"/>
                        <a:cs typeface="Arial"/>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912182">
                <a:tc>
                  <a:txBody>
                    <a:bodyPr/>
                    <a:lstStyle/>
                    <a:p>
                      <a:pPr marL="0" marR="0" algn="just">
                        <a:lnSpc>
                          <a:spcPct val="115000"/>
                        </a:lnSpc>
                        <a:spcBef>
                          <a:spcPts val="0"/>
                        </a:spcBef>
                        <a:spcAft>
                          <a:spcPts val="1000"/>
                        </a:spcAft>
                      </a:pPr>
                      <a:r>
                        <a:rPr lang="en-US" sz="2000" b="1" dirty="0" smtClean="0">
                          <a:solidFill>
                            <a:schemeClr val="bg1"/>
                          </a:solidFill>
                          <a:effectLst/>
                          <a:latin typeface="Times" panose="02020603050405020304" pitchFamily="18" charset="0"/>
                          <a:ea typeface="Times New Roman"/>
                          <a:cs typeface="Times" panose="02020603050405020304" pitchFamily="18" charset="0"/>
                        </a:rPr>
                        <a:t>Funding</a:t>
                      </a:r>
                      <a:endParaRPr lang="en-GB" sz="2000" b="1" dirty="0">
                        <a:solidFill>
                          <a:schemeClr val="bg1"/>
                        </a:solidFill>
                        <a:effectLst/>
                        <a:latin typeface="Times" panose="02020603050405020304" pitchFamily="18" charset="0"/>
                        <a:ea typeface="Times New Roman"/>
                        <a:cs typeface="Times" panose="02020603050405020304" pitchFamily="18" charset="0"/>
                      </a:endParaRPr>
                    </a:p>
                  </a:txBody>
                  <a:tcPr marL="68580" marR="68580" marT="0" marB="0">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solidFill>
                  </a:tcPr>
                </a:tc>
                <a:tc>
                  <a:txBody>
                    <a:bodyPr/>
                    <a:lstStyle/>
                    <a:p>
                      <a:pPr marL="0" marR="0" algn="just">
                        <a:lnSpc>
                          <a:spcPct val="115000"/>
                        </a:lnSpc>
                        <a:spcBef>
                          <a:spcPts val="0"/>
                        </a:spcBef>
                        <a:spcAft>
                          <a:spcPts val="1000"/>
                        </a:spcAft>
                      </a:pPr>
                      <a:r>
                        <a:rPr lang="en-US" sz="2000" dirty="0" smtClean="0">
                          <a:effectLst/>
                          <a:latin typeface="Times" panose="02020603050405020304" pitchFamily="18" charset="0"/>
                          <a:ea typeface="Times New Roman"/>
                          <a:cs typeface="Times" panose="02020603050405020304" pitchFamily="18" charset="0"/>
                        </a:rPr>
                        <a:t>Membership fees, government grants</a:t>
                      </a:r>
                      <a:r>
                        <a:rPr lang="en-US" sz="2000" baseline="0" dirty="0" smtClean="0">
                          <a:effectLst/>
                          <a:latin typeface="Times" panose="02020603050405020304" pitchFamily="18" charset="0"/>
                          <a:ea typeface="Times New Roman"/>
                          <a:cs typeface="Times" panose="02020603050405020304" pitchFamily="18" charset="0"/>
                        </a:rPr>
                        <a:t> and</a:t>
                      </a:r>
                      <a:r>
                        <a:rPr lang="en-US" sz="2000" dirty="0" smtClean="0">
                          <a:effectLst/>
                          <a:latin typeface="Times" panose="02020603050405020304" pitchFamily="18" charset="0"/>
                          <a:ea typeface="Times New Roman"/>
                          <a:cs typeface="Times" panose="02020603050405020304" pitchFamily="18" charset="0"/>
                        </a:rPr>
                        <a:t> other</a:t>
                      </a:r>
                      <a:r>
                        <a:rPr lang="en-US" sz="2000" baseline="0" dirty="0" smtClean="0">
                          <a:effectLst/>
                          <a:latin typeface="Times" panose="02020603050405020304" pitchFamily="18" charset="0"/>
                          <a:ea typeface="Times New Roman"/>
                          <a:cs typeface="Times" panose="02020603050405020304" pitchFamily="18" charset="0"/>
                        </a:rPr>
                        <a:t> external funding sources</a:t>
                      </a:r>
                      <a:endParaRPr lang="en-GB" sz="2000" dirty="0">
                        <a:effectLst/>
                        <a:latin typeface="Times" panose="02020603050405020304" pitchFamily="18" charset="0"/>
                        <a:ea typeface="Times New Roman"/>
                        <a:cs typeface="Times"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tint val="40000"/>
                      </a:srgbClr>
                    </a:solidFill>
                  </a:tcPr>
                </a:tc>
                <a:tc>
                  <a:txBody>
                    <a:bodyPr/>
                    <a:lstStyle/>
                    <a:p>
                      <a:pPr marL="0" marR="0" algn="just">
                        <a:lnSpc>
                          <a:spcPct val="115000"/>
                        </a:lnSpc>
                        <a:spcBef>
                          <a:spcPts val="0"/>
                        </a:spcBef>
                        <a:spcAft>
                          <a:spcPts val="1000"/>
                        </a:spcAft>
                      </a:pPr>
                      <a:r>
                        <a:rPr lang="en-US" sz="2000" dirty="0" smtClean="0">
                          <a:effectLst/>
                          <a:latin typeface="Times" panose="02020603050405020304" pitchFamily="18" charset="0"/>
                          <a:ea typeface="Times New Roman"/>
                          <a:cs typeface="Times" panose="02020603050405020304" pitchFamily="18" charset="0"/>
                        </a:rPr>
                        <a:t>From</a:t>
                      </a:r>
                      <a:r>
                        <a:rPr lang="en-US" sz="2000" baseline="0" dirty="0" smtClean="0">
                          <a:effectLst/>
                          <a:latin typeface="Times" panose="02020603050405020304" pitchFamily="18" charset="0"/>
                          <a:ea typeface="Times New Roman"/>
                          <a:cs typeface="Times" panose="02020603050405020304" pitchFamily="18" charset="0"/>
                        </a:rPr>
                        <a:t> institutional budget (membership fees), but limited access to external funding</a:t>
                      </a:r>
                      <a:endParaRPr lang="en-GB" sz="2000" dirty="0">
                        <a:effectLst/>
                        <a:latin typeface="Times" panose="02020603050405020304" pitchFamily="18" charset="0"/>
                        <a:ea typeface="Times New Roman"/>
                        <a:cs typeface="Times"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1089333">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2000" dirty="0">
                          <a:effectLst/>
                        </a:rPr>
                        <a:t>Political agenda</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US" sz="2000" dirty="0" smtClean="0">
                          <a:effectLst/>
                          <a:latin typeface="Calibri"/>
                          <a:ea typeface="Times New Roman"/>
                          <a:cs typeface="Arial"/>
                        </a:rPr>
                        <a:t>Student</a:t>
                      </a:r>
                      <a:r>
                        <a:rPr lang="en-US" sz="2000" baseline="0" dirty="0" smtClean="0">
                          <a:effectLst/>
                          <a:latin typeface="Calibri"/>
                          <a:ea typeface="Times New Roman"/>
                          <a:cs typeface="Arial"/>
                        </a:rPr>
                        <a:t> social welfare; organisation, substance and processes of  higher education;  and student life</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smtClean="0">
                          <a:effectLst/>
                        </a:rPr>
                        <a:t>Organisation</a:t>
                      </a:r>
                      <a:r>
                        <a:rPr lang="en-GB" sz="2000" dirty="0">
                          <a:effectLst/>
                        </a:rPr>
                        <a:t>, substance and processes of </a:t>
                      </a:r>
                      <a:r>
                        <a:rPr lang="en-GB" sz="2000" dirty="0" smtClean="0">
                          <a:effectLst/>
                        </a:rPr>
                        <a:t> higher education;</a:t>
                      </a:r>
                      <a:r>
                        <a:rPr lang="en-GB" sz="2000" baseline="0" dirty="0" smtClean="0">
                          <a:effectLst/>
                        </a:rPr>
                        <a:t> </a:t>
                      </a:r>
                      <a:r>
                        <a:rPr lang="en-GB" sz="2000" dirty="0" smtClean="0">
                          <a:effectLst/>
                        </a:rPr>
                        <a:t> </a:t>
                      </a:r>
                      <a:r>
                        <a:rPr lang="en-GB" sz="2000" dirty="0">
                          <a:effectLst/>
                        </a:rPr>
                        <a:t>student </a:t>
                      </a:r>
                      <a:r>
                        <a:rPr lang="en-GB" sz="2000" dirty="0" smtClean="0">
                          <a:effectLst/>
                        </a:rPr>
                        <a:t>welfare; and student life</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828100">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2000">
                          <a:effectLst/>
                        </a:rPr>
                        <a:t>Mode of action</a:t>
                      </a:r>
                      <a:endParaRPr lang="en-GB" sz="200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smtClean="0">
                          <a:effectLst/>
                        </a:rPr>
                        <a:t>Student services and facilities; co-determinism</a:t>
                      </a:r>
                      <a:r>
                        <a:rPr lang="en-GB" sz="2000" baseline="0" dirty="0" smtClean="0">
                          <a:effectLst/>
                        </a:rPr>
                        <a:t> and consultation</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smtClean="0">
                          <a:effectLst/>
                        </a:rPr>
                        <a:t>Co-determinism (</a:t>
                      </a:r>
                      <a:r>
                        <a:rPr lang="en-GB" sz="2000" i="1" dirty="0" smtClean="0">
                          <a:effectLst/>
                        </a:rPr>
                        <a:t>Mitbestimmung</a:t>
                      </a:r>
                      <a:r>
                        <a:rPr lang="en-GB" sz="2000" dirty="0" smtClean="0">
                          <a:effectLst/>
                        </a:rPr>
                        <a:t>), consultation, student services</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bl>
          </a:graphicData>
        </a:graphic>
      </p:graphicFrame>
      <p:sp>
        <p:nvSpPr>
          <p:cNvPr id="3" name="Slide Number Placeholder 2"/>
          <p:cNvSpPr>
            <a:spLocks noGrp="1"/>
          </p:cNvSpPr>
          <p:nvPr>
            <p:ph type="sldNum" sz="quarter" idx="12"/>
          </p:nvPr>
        </p:nvSpPr>
        <p:spPr/>
        <p:txBody>
          <a:bodyPr/>
          <a:lstStyle/>
          <a:p>
            <a:fld id="{F36C87F6-986D-49E6-AF40-1B3A1EE8064D}" type="slidenum">
              <a:rPr lang="en-GB" smtClean="0"/>
              <a:t>11</a:t>
            </a:fld>
            <a:endParaRPr lang="en-GB"/>
          </a:p>
        </p:txBody>
      </p:sp>
    </p:spTree>
    <p:extLst>
      <p:ext uri="{BB962C8B-B14F-4D97-AF65-F5344CB8AC3E}">
        <p14:creationId xmlns:p14="http://schemas.microsoft.com/office/powerpoint/2010/main" val="516946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918462470"/>
              </p:ext>
            </p:extLst>
          </p:nvPr>
        </p:nvGraphicFramePr>
        <p:xfrm>
          <a:off x="379412" y="1"/>
          <a:ext cx="11506200" cy="6863385"/>
        </p:xfrm>
        <a:graphic>
          <a:graphicData uri="http://schemas.openxmlformats.org/drawingml/2006/table">
            <a:tbl>
              <a:tblPr firstRow="1" firstCol="1" bandRow="1" bandCol="1"/>
              <a:tblGrid>
                <a:gridCol w="2219053"/>
                <a:gridCol w="4410347"/>
                <a:gridCol w="4876800"/>
              </a:tblGrid>
              <a:tr h="933601">
                <a:tc gridSpan="3">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ctr">
                        <a:lnSpc>
                          <a:spcPct val="115000"/>
                        </a:lnSpc>
                        <a:spcBef>
                          <a:spcPts val="0"/>
                        </a:spcBef>
                        <a:spcAft>
                          <a:spcPts val="1000"/>
                        </a:spcAft>
                      </a:pPr>
                      <a:r>
                        <a:rPr lang="en-GB" sz="2800" cap="small" dirty="0">
                          <a:effectLst/>
                        </a:rPr>
                        <a:t>A typology of </a:t>
                      </a:r>
                      <a:r>
                        <a:rPr lang="en-GB" sz="2800" cap="small" dirty="0" smtClean="0">
                          <a:effectLst/>
                        </a:rPr>
                        <a:t>systems </a:t>
                      </a:r>
                      <a:r>
                        <a:rPr lang="en-GB" sz="2800" cap="small" dirty="0">
                          <a:effectLst/>
                        </a:rPr>
                        <a:t>of student </a:t>
                      </a:r>
                      <a:r>
                        <a:rPr lang="en-GB" sz="2800" cap="small" dirty="0" smtClean="0">
                          <a:effectLst/>
                        </a:rPr>
                        <a:t>representation in institutional governance</a:t>
                      </a:r>
                      <a:endParaRPr lang="en-GB" sz="2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CC99"/>
                    </a:solidFill>
                  </a:tcPr>
                </a:tc>
                <a:tc hMerge="1">
                  <a:txBody>
                    <a:bodyPr/>
                    <a:lstStyle/>
                    <a:p>
                      <a:endParaRPr lang="en-GB"/>
                    </a:p>
                  </a:txBody>
                  <a:tcPr/>
                </a:tc>
                <a:tc hMerge="1">
                  <a:txBody>
                    <a:bodyPr/>
                    <a:lstStyle/>
                    <a:p>
                      <a:endParaRPr lang="en-GB"/>
                    </a:p>
                  </a:txBody>
                  <a:tcPr/>
                </a:tc>
              </a:tr>
              <a:tr h="605920">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ctr">
                        <a:lnSpc>
                          <a:spcPct val="115000"/>
                        </a:lnSpc>
                        <a:spcBef>
                          <a:spcPts val="0"/>
                        </a:spcBef>
                        <a:spcAft>
                          <a:spcPts val="1000"/>
                        </a:spcAft>
                      </a:pPr>
                      <a:r>
                        <a:rPr lang="en-GB" sz="2000" dirty="0">
                          <a:effectLst/>
                        </a:rPr>
                        <a:t> </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b="1" cap="small" dirty="0" smtClean="0">
                          <a:effectLst/>
                        </a:rPr>
                        <a:t>Codetermination (</a:t>
                      </a:r>
                      <a:r>
                        <a:rPr lang="en-GB" sz="2000" b="1" i="1" cap="small" dirty="0" smtClean="0">
                          <a:effectLst/>
                        </a:rPr>
                        <a:t>Mitbestimmung</a:t>
                      </a:r>
                      <a:r>
                        <a:rPr lang="en-GB" sz="2000" b="1" cap="small" dirty="0" smtClean="0">
                          <a:effectLst/>
                        </a:rPr>
                        <a:t>)</a:t>
                      </a:r>
                      <a:endParaRPr lang="en-GB" sz="2000" b="1"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b="1" cap="small" dirty="0" smtClean="0">
                          <a:effectLst/>
                        </a:rPr>
                        <a:t>Consultation</a:t>
                      </a:r>
                      <a:endParaRPr lang="en-GB" sz="2000" b="1"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3069894">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US" sz="2000" dirty="0" smtClean="0">
                          <a:effectLst/>
                          <a:latin typeface="Times"/>
                          <a:ea typeface="Times New Roman"/>
                          <a:cs typeface="Arial"/>
                        </a:rPr>
                        <a:t>Representational</a:t>
                      </a:r>
                      <a:r>
                        <a:rPr lang="en-US" sz="2000" baseline="0" dirty="0" smtClean="0">
                          <a:effectLst/>
                          <a:latin typeface="Times"/>
                          <a:ea typeface="Times New Roman"/>
                          <a:cs typeface="Arial"/>
                        </a:rPr>
                        <a:t> structures in institutional governance</a:t>
                      </a:r>
                      <a:endParaRPr lang="en-GB" sz="20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0"/>
                        </a:spcAft>
                      </a:pPr>
                      <a:r>
                        <a:rPr lang="en-US" sz="2000" dirty="0" smtClean="0">
                          <a:effectLst/>
                        </a:rPr>
                        <a:t>Students are</a:t>
                      </a:r>
                      <a:r>
                        <a:rPr lang="en-US" sz="2000" baseline="0" dirty="0" smtClean="0">
                          <a:effectLst/>
                        </a:rPr>
                        <a:t> represented </a:t>
                      </a:r>
                      <a:r>
                        <a:rPr lang="en-GB" sz="2000" baseline="0" dirty="0" smtClean="0">
                          <a:effectLst/>
                        </a:rPr>
                        <a:t>in key governing bodies (senate, board of overseers, etc.), at different levels of institutional governance. </a:t>
                      </a:r>
                      <a:r>
                        <a:rPr lang="en-GB" sz="2000" dirty="0" smtClean="0">
                          <a:effectLst/>
                        </a:rPr>
                        <a:t>Institutionalised</a:t>
                      </a:r>
                      <a:r>
                        <a:rPr lang="en-GB" sz="2000" baseline="0" dirty="0" smtClean="0">
                          <a:effectLst/>
                        </a:rPr>
                        <a:t> </a:t>
                      </a:r>
                      <a:r>
                        <a:rPr lang="en-GB" sz="2000" dirty="0" smtClean="0">
                          <a:effectLst/>
                        </a:rPr>
                        <a:t>representational structures and rules governing participation of student representatives  in decision-making are stipulated in legislation and/or</a:t>
                      </a:r>
                      <a:r>
                        <a:rPr lang="en-GB" sz="2000" baseline="0" dirty="0" smtClean="0">
                          <a:effectLst/>
                        </a:rPr>
                        <a:t> </a:t>
                      </a:r>
                      <a:r>
                        <a:rPr lang="en-GB" sz="2000" dirty="0" smtClean="0">
                          <a:effectLst/>
                        </a:rPr>
                        <a:t>statutory documents.</a:t>
                      </a:r>
                      <a:r>
                        <a:rPr lang="en-GB" sz="2000" dirty="0">
                          <a:effectLst/>
                        </a:rPr>
                        <a:t> </a:t>
                      </a:r>
                      <a:endParaRPr lang="en-GB" sz="20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0"/>
                        </a:spcAft>
                      </a:pPr>
                      <a:r>
                        <a:rPr lang="en-GB" sz="2000" dirty="0">
                          <a:effectLst/>
                        </a:rPr>
                        <a:t>Informal, ad hoc or needs-based </a:t>
                      </a:r>
                      <a:r>
                        <a:rPr lang="en-GB" sz="2000" dirty="0" smtClean="0">
                          <a:effectLst/>
                        </a:rPr>
                        <a:t>practices of consulting student representatives:</a:t>
                      </a:r>
                      <a:r>
                        <a:rPr lang="en-GB" sz="2000" baseline="0" dirty="0" smtClean="0">
                          <a:effectLst/>
                        </a:rPr>
                        <a:t> </a:t>
                      </a:r>
                      <a:r>
                        <a:rPr lang="en-GB" sz="2000" dirty="0" smtClean="0">
                          <a:effectLst/>
                        </a:rPr>
                        <a:t>informal </a:t>
                      </a:r>
                      <a:r>
                        <a:rPr lang="en-GB" sz="2000" dirty="0">
                          <a:effectLst/>
                        </a:rPr>
                        <a:t>consultations and seminars</a:t>
                      </a:r>
                      <a:r>
                        <a:rPr lang="en-GB" sz="2000" dirty="0" smtClean="0">
                          <a:effectLst/>
                        </a:rPr>
                        <a:t>;  </a:t>
                      </a:r>
                      <a:r>
                        <a:rPr lang="en-GB" sz="2000" dirty="0">
                          <a:effectLst/>
                        </a:rPr>
                        <a:t>representation on </a:t>
                      </a:r>
                      <a:r>
                        <a:rPr lang="en-GB" sz="2000" dirty="0" smtClean="0">
                          <a:effectLst/>
                        </a:rPr>
                        <a:t>ad hoc </a:t>
                      </a:r>
                      <a:r>
                        <a:rPr lang="en-GB" sz="2000" dirty="0">
                          <a:effectLst/>
                        </a:rPr>
                        <a:t>working </a:t>
                      </a:r>
                      <a:r>
                        <a:rPr lang="en-GB" sz="2000" dirty="0" smtClean="0">
                          <a:effectLst/>
                        </a:rPr>
                        <a:t>groups or committees.</a:t>
                      </a:r>
                      <a:r>
                        <a:rPr lang="en-GB" sz="2000" baseline="0" dirty="0" smtClean="0">
                          <a:effectLst/>
                        </a:rPr>
                        <a:t> Structures and rules governing consultation procedures may be stipulated in legislation and/or statutory documents or such provisions are absent and depend on informal arrangements.</a:t>
                      </a:r>
                      <a:endParaRPr lang="en-GB" sz="20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738056">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2000" dirty="0">
                          <a:effectLst/>
                        </a:rPr>
                        <a:t>Role </a:t>
                      </a:r>
                      <a:r>
                        <a:rPr lang="en-GB" sz="2000" dirty="0" smtClean="0">
                          <a:effectLst/>
                        </a:rPr>
                        <a:t>in decision-making</a:t>
                      </a:r>
                      <a:endParaRPr lang="en-GB" sz="20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US" sz="2000" dirty="0" smtClean="0">
                          <a:effectLst/>
                          <a:latin typeface="Times"/>
                          <a:ea typeface="Times New Roman"/>
                          <a:cs typeface="Arial"/>
                        </a:rPr>
                        <a:t>Voting rights (a proportion of all voting</a:t>
                      </a:r>
                      <a:r>
                        <a:rPr lang="en-US" sz="2000" baseline="0" dirty="0" smtClean="0">
                          <a:effectLst/>
                          <a:latin typeface="Times"/>
                          <a:ea typeface="Times New Roman"/>
                          <a:cs typeface="Arial"/>
                        </a:rPr>
                        <a:t> members) on all or some decision issues.</a:t>
                      </a:r>
                      <a:endParaRPr lang="en-GB" sz="20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smtClean="0">
                          <a:effectLst/>
                        </a:rPr>
                        <a:t>A right </a:t>
                      </a:r>
                      <a:r>
                        <a:rPr lang="en-GB" sz="2000" baseline="0" dirty="0" smtClean="0">
                          <a:effectLst/>
                        </a:rPr>
                        <a:t>to observe, comment, provide input, but n</a:t>
                      </a:r>
                      <a:r>
                        <a:rPr lang="en-GB" sz="2000" dirty="0" smtClean="0">
                          <a:effectLst/>
                        </a:rPr>
                        <a:t>o voting rights.</a:t>
                      </a:r>
                      <a:endParaRPr lang="en-GB" sz="20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1434327">
                <a:tc>
                  <a:txBody>
                    <a:bodyPr/>
                    <a:lstStyle/>
                    <a:p>
                      <a:pPr marL="0" marR="0" algn="just">
                        <a:lnSpc>
                          <a:spcPct val="115000"/>
                        </a:lnSpc>
                        <a:spcBef>
                          <a:spcPts val="0"/>
                        </a:spcBef>
                        <a:spcAft>
                          <a:spcPts val="1000"/>
                        </a:spcAft>
                      </a:pPr>
                      <a:r>
                        <a:rPr lang="en-US" sz="2000" b="1" dirty="0" smtClean="0">
                          <a:solidFill>
                            <a:schemeClr val="bg1"/>
                          </a:solidFill>
                          <a:effectLst/>
                          <a:latin typeface="Times" panose="02020603050405020304" pitchFamily="18" charset="0"/>
                          <a:ea typeface="Times New Roman"/>
                          <a:cs typeface="Times" panose="02020603050405020304" pitchFamily="18" charset="0"/>
                        </a:rPr>
                        <a:t>Student</a:t>
                      </a:r>
                      <a:r>
                        <a:rPr lang="en-US" sz="2000" b="1" baseline="0" dirty="0" smtClean="0">
                          <a:solidFill>
                            <a:schemeClr val="bg1"/>
                          </a:solidFill>
                          <a:effectLst/>
                          <a:latin typeface="Times" panose="02020603050405020304" pitchFamily="18" charset="0"/>
                          <a:ea typeface="Times New Roman"/>
                          <a:cs typeface="Times" panose="02020603050405020304" pitchFamily="18" charset="0"/>
                        </a:rPr>
                        <a:t> representatives</a:t>
                      </a:r>
                      <a:endParaRPr lang="en-GB" sz="2000" b="1" dirty="0">
                        <a:solidFill>
                          <a:schemeClr val="bg1"/>
                        </a:solidFill>
                        <a:effectLst/>
                        <a:latin typeface="Times" panose="02020603050405020304" pitchFamily="18" charset="0"/>
                        <a:ea typeface="Times New Roman"/>
                        <a:cs typeface="Times" panose="02020603050405020304" pitchFamily="18" charset="0"/>
                      </a:endParaRPr>
                    </a:p>
                  </a:txBody>
                  <a:tcPr marL="73025" marR="73025" marT="0" marB="0">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p>
                      <a:pPr marL="0" marR="0" algn="just">
                        <a:lnSpc>
                          <a:spcPct val="115000"/>
                        </a:lnSpc>
                        <a:spcBef>
                          <a:spcPts val="0"/>
                        </a:spcBef>
                        <a:spcAft>
                          <a:spcPts val="1000"/>
                        </a:spcAft>
                      </a:pPr>
                      <a:r>
                        <a:rPr lang="en-US" sz="2000" dirty="0" smtClean="0">
                          <a:effectLst/>
                          <a:latin typeface="Times" panose="02020603050405020304" pitchFamily="18" charset="0"/>
                          <a:ea typeface="Times New Roman"/>
                          <a:cs typeface="Times" panose="02020603050405020304" pitchFamily="18" charset="0"/>
                        </a:rPr>
                        <a:t>Student</a:t>
                      </a:r>
                      <a:r>
                        <a:rPr lang="en-US" sz="2000" baseline="0" dirty="0" smtClean="0">
                          <a:effectLst/>
                          <a:latin typeface="Times" panose="02020603050405020304" pitchFamily="18" charset="0"/>
                          <a:ea typeface="Times New Roman"/>
                          <a:cs typeface="Times" panose="02020603050405020304" pitchFamily="18" charset="0"/>
                        </a:rPr>
                        <a:t> representatives comes from the one recognized student representational body.</a:t>
                      </a:r>
                      <a:endParaRPr lang="en-GB" sz="2000" dirty="0">
                        <a:effectLst/>
                        <a:latin typeface="Times" panose="02020603050405020304" pitchFamily="18" charset="0"/>
                        <a:ea typeface="Times New Roman"/>
                        <a:cs typeface="Times" panose="02020603050405020304" pitchFamily="18" charset="0"/>
                      </a:endParaRPr>
                    </a:p>
                  </a:txBody>
                  <a:tcPr marL="73025" marR="73025"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p>
                      <a:pPr marL="0" marR="0" algn="just">
                        <a:lnSpc>
                          <a:spcPct val="115000"/>
                        </a:lnSpc>
                        <a:spcBef>
                          <a:spcPts val="0"/>
                        </a:spcBef>
                        <a:spcAft>
                          <a:spcPts val="1000"/>
                        </a:spcAft>
                      </a:pPr>
                      <a:r>
                        <a:rPr lang="en-US" sz="2000" dirty="0" smtClean="0">
                          <a:effectLst/>
                          <a:latin typeface="Times" panose="02020603050405020304" pitchFamily="18" charset="0"/>
                          <a:ea typeface="Times New Roman"/>
                          <a:cs typeface="Times" panose="02020603050405020304" pitchFamily="18" charset="0"/>
                        </a:rPr>
                        <a:t>Student consultants come from representative student body or other student groups (e.g. sectorial organisations, such as </a:t>
                      </a:r>
                      <a:r>
                        <a:rPr lang="en-US" sz="2000" dirty="0" err="1" smtClean="0">
                          <a:effectLst/>
                          <a:latin typeface="Times" panose="02020603050405020304" pitchFamily="18" charset="0"/>
                          <a:ea typeface="Times New Roman"/>
                          <a:cs typeface="Times" panose="02020603050405020304" pitchFamily="18" charset="0"/>
                        </a:rPr>
                        <a:t>AIESEC</a:t>
                      </a:r>
                      <a:r>
                        <a:rPr lang="en-US" sz="2000" dirty="0" smtClean="0">
                          <a:effectLst/>
                          <a:latin typeface="Times" panose="02020603050405020304" pitchFamily="18" charset="0"/>
                          <a:ea typeface="Times New Roman"/>
                          <a:cs typeface="Times" panose="02020603050405020304" pitchFamily="18" charset="0"/>
                        </a:rPr>
                        <a:t>).</a:t>
                      </a:r>
                      <a:endParaRPr lang="en-GB" sz="2000" dirty="0">
                        <a:effectLst/>
                        <a:latin typeface="Times" panose="02020603050405020304" pitchFamily="18" charset="0"/>
                        <a:ea typeface="Times New Roman"/>
                        <a:cs typeface="Times" panose="02020603050405020304" pitchFamily="18" charset="0"/>
                      </a:endParaRPr>
                    </a:p>
                  </a:txBody>
                  <a:tcPr marL="73025" marR="73025" marT="0" marB="0">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bl>
          </a:graphicData>
        </a:graphic>
      </p:graphicFrame>
      <p:sp>
        <p:nvSpPr>
          <p:cNvPr id="3" name="Slide Number Placeholder 2"/>
          <p:cNvSpPr>
            <a:spLocks noGrp="1"/>
          </p:cNvSpPr>
          <p:nvPr>
            <p:ph type="sldNum" sz="quarter" idx="12"/>
          </p:nvPr>
        </p:nvSpPr>
        <p:spPr/>
        <p:txBody>
          <a:bodyPr/>
          <a:lstStyle/>
          <a:p>
            <a:fld id="{F36C87F6-986D-49E6-AF40-1B3A1EE8064D}" type="slidenum">
              <a:rPr lang="en-GB" smtClean="0"/>
              <a:t>12</a:t>
            </a:fld>
            <a:endParaRPr lang="en-GB"/>
          </a:p>
        </p:txBody>
      </p:sp>
    </p:spTree>
    <p:extLst>
      <p:ext uri="{BB962C8B-B14F-4D97-AF65-F5344CB8AC3E}">
        <p14:creationId xmlns:p14="http://schemas.microsoft.com/office/powerpoint/2010/main" val="2574975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940600911"/>
              </p:ext>
            </p:extLst>
          </p:nvPr>
        </p:nvGraphicFramePr>
        <p:xfrm>
          <a:off x="303212" y="228601"/>
          <a:ext cx="11353800" cy="5658022"/>
        </p:xfrm>
        <a:graphic>
          <a:graphicData uri="http://schemas.openxmlformats.org/drawingml/2006/table">
            <a:tbl>
              <a:tblPr firstRow="1" firstCol="1" bandRow="1" bandCol="1"/>
              <a:tblGrid>
                <a:gridCol w="5391774"/>
                <a:gridCol w="5962026"/>
              </a:tblGrid>
              <a:tr h="1110825">
                <a:tc gridSpan="2">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ctr">
                        <a:lnSpc>
                          <a:spcPct val="115000"/>
                        </a:lnSpc>
                        <a:spcBef>
                          <a:spcPts val="0"/>
                        </a:spcBef>
                        <a:spcAft>
                          <a:spcPts val="1000"/>
                        </a:spcAft>
                      </a:pPr>
                      <a:r>
                        <a:rPr lang="en-GB" sz="2800" cap="small" dirty="0" smtClean="0">
                          <a:effectLst/>
                          <a:latin typeface="Times" panose="02020603050405020304" pitchFamily="18" charset="0"/>
                          <a:cs typeface="Times" panose="02020603050405020304" pitchFamily="18" charset="0"/>
                        </a:rPr>
                        <a:t>Autonomy of representative</a:t>
                      </a:r>
                      <a:r>
                        <a:rPr lang="en-GB" sz="2800" cap="small" baseline="0" dirty="0" smtClean="0">
                          <a:effectLst/>
                          <a:latin typeface="Times" panose="02020603050405020304" pitchFamily="18" charset="0"/>
                          <a:cs typeface="Times" panose="02020603050405020304" pitchFamily="18" charset="0"/>
                        </a:rPr>
                        <a:t> student associations</a:t>
                      </a:r>
                      <a:endParaRPr lang="en-GB" sz="2800" dirty="0">
                        <a:effectLst/>
                        <a:latin typeface="Times" panose="02020603050405020304" pitchFamily="18" charset="0"/>
                        <a:ea typeface="Times New Roman"/>
                        <a:cs typeface="Times"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solidFill>
                  </a:tcPr>
                </a:tc>
                <a:tc hMerge="1">
                  <a:txBody>
                    <a:bodyPr/>
                    <a:lstStyle/>
                    <a:p>
                      <a:endParaRPr lang="en-GB"/>
                    </a:p>
                  </a:txBody>
                  <a:tcPr/>
                </a:tc>
              </a:tr>
              <a:tr h="628286">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r>
                        <a:rPr lang="en-US" sz="2000" b="1" cap="small" baseline="0" dirty="0" smtClean="0">
                          <a:effectLst/>
                          <a:latin typeface="Times" panose="02020603050405020304" pitchFamily="18" charset="0"/>
                          <a:ea typeface="Times New Roman"/>
                          <a:cs typeface="Times" panose="02020603050405020304" pitchFamily="18" charset="0"/>
                        </a:rPr>
                        <a:t>Decision-making competences </a:t>
                      </a:r>
                    </a:p>
                    <a:p>
                      <a:pPr marL="0" marR="0" algn="ctr">
                        <a:lnSpc>
                          <a:spcPct val="115000"/>
                        </a:lnSpc>
                        <a:spcBef>
                          <a:spcPts val="0"/>
                        </a:spcBef>
                        <a:spcAft>
                          <a:spcPts val="1000"/>
                        </a:spcAft>
                      </a:pPr>
                      <a:r>
                        <a:rPr lang="en-US" sz="2000" b="1" cap="small" baseline="0" dirty="0" smtClean="0">
                          <a:effectLst/>
                          <a:latin typeface="Times" panose="02020603050405020304" pitchFamily="18" charset="0"/>
                          <a:ea typeface="Times New Roman"/>
                          <a:cs typeface="Times" panose="02020603050405020304" pitchFamily="18" charset="0"/>
                        </a:rPr>
                        <a:t>(ability to act)</a:t>
                      </a:r>
                      <a:endParaRPr lang="en-GB" sz="2000" b="1" cap="small" baseline="0" dirty="0">
                        <a:effectLst/>
                        <a:latin typeface="Times" panose="02020603050405020304" pitchFamily="18" charset="0"/>
                        <a:ea typeface="Times New Roman"/>
                        <a:cs typeface="Times" panose="02020603050405020304" pitchFamily="18" charset="0"/>
                      </a:endParaRPr>
                    </a:p>
                  </a:txBody>
                  <a:tcPr marL="68580" marR="68580" marT="0" marB="0">
                    <a:lnL w="12700" cmpd="sng">
                      <a:solidFill>
                        <a:srgbClr val="FFFFFF"/>
                      </a:solidFill>
                    </a:lnL>
                    <a:lnR w="12700" cmpd="sng">
                      <a:solidFill>
                        <a:srgbClr val="FFFFFF"/>
                      </a:solidFill>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r>
                        <a:rPr lang="en-GB" sz="2000" b="1" cap="small" dirty="0" smtClean="0">
                          <a:effectLst/>
                          <a:latin typeface="Times" panose="02020603050405020304" pitchFamily="18" charset="0"/>
                          <a:cs typeface="Times" panose="02020603050405020304" pitchFamily="18" charset="0"/>
                        </a:rPr>
                        <a:t>Independence </a:t>
                      </a:r>
                    </a:p>
                    <a:p>
                      <a:pPr marL="0" marR="0" algn="ctr">
                        <a:lnSpc>
                          <a:spcPct val="115000"/>
                        </a:lnSpc>
                        <a:spcBef>
                          <a:spcPts val="0"/>
                        </a:spcBef>
                        <a:spcAft>
                          <a:spcPts val="1000"/>
                        </a:spcAft>
                      </a:pPr>
                      <a:r>
                        <a:rPr lang="en-GB" sz="2000" b="1" cap="small" dirty="0" smtClean="0">
                          <a:effectLst/>
                          <a:latin typeface="Times" panose="02020603050405020304" pitchFamily="18" charset="0"/>
                          <a:cs typeface="Times" panose="02020603050405020304" pitchFamily="18" charset="0"/>
                        </a:rPr>
                        <a:t>(freedom from constraints)</a:t>
                      </a:r>
                      <a:endParaRPr lang="en-GB" sz="2000" b="1" dirty="0">
                        <a:effectLst/>
                        <a:latin typeface="Times" panose="02020603050405020304" pitchFamily="18" charset="0"/>
                        <a:ea typeface="Times New Roman"/>
                        <a:cs typeface="Times" panose="02020603050405020304" pitchFamily="18" charset="0"/>
                      </a:endParaRPr>
                    </a:p>
                  </a:txBody>
                  <a:tcPr marL="68580" marR="68580" marT="0" marB="0">
                    <a:lnL w="12700" cmpd="sng">
                      <a:solidFill>
                        <a:srgbClr val="FFFFFF"/>
                      </a:solidFill>
                    </a:lnL>
                    <a:lnR w="12700" cmpd="sng">
                      <a:solidFill>
                        <a:srgbClr val="FFFFFF"/>
                      </a:solidFill>
                    </a:lnR>
                    <a:lnT w="381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1023006">
                <a:tc>
                  <a:txBody>
                    <a:bodyPr/>
                    <a:lstStyle/>
                    <a:p>
                      <a:r>
                        <a:rPr lang="en-US" sz="2000" b="1" dirty="0" smtClean="0">
                          <a:latin typeface="Times" panose="02020603050405020304" pitchFamily="18" charset="0"/>
                          <a:cs typeface="Times" panose="02020603050405020304" pitchFamily="18" charset="0"/>
                        </a:rPr>
                        <a:t>Policy</a:t>
                      </a:r>
                      <a:r>
                        <a:rPr lang="en-US" sz="2000" b="1" baseline="0" dirty="0" smtClean="0">
                          <a:latin typeface="Times" panose="02020603050405020304" pitchFamily="18" charset="0"/>
                          <a:cs typeface="Times" panose="02020603050405020304" pitchFamily="18" charset="0"/>
                        </a:rPr>
                        <a:t> autonomy</a:t>
                      </a:r>
                      <a:r>
                        <a:rPr lang="en-GB" sz="2000" baseline="0" dirty="0" smtClean="0">
                          <a:latin typeface="Times" panose="02020603050405020304" pitchFamily="18" charset="0"/>
                          <a:cs typeface="Times" panose="02020603050405020304" pitchFamily="18" charset="0"/>
                        </a:rPr>
                        <a:t>: ability to decide on own political and professional agenda.</a:t>
                      </a:r>
                      <a:endParaRPr lang="en-US" sz="2000" baseline="0" dirty="0" smtClean="0">
                        <a:latin typeface="Times" panose="02020603050405020304" pitchFamily="18" charset="0"/>
                        <a:cs typeface="Times" panose="02020603050405020304" pitchFamily="18" charset="0"/>
                      </a:endParaRPr>
                    </a:p>
                  </a:txBody>
                  <a:tcPr marL="73025" marR="73025" marT="0" marB="0">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tint val="40000"/>
                      </a:srgbClr>
                    </a:solidFill>
                  </a:tcPr>
                </a:tc>
                <a:tc>
                  <a:txBody>
                    <a:bodyPr/>
                    <a:lstStyle/>
                    <a:p>
                      <a:r>
                        <a:rPr lang="en-US" sz="2000" b="1" dirty="0" smtClean="0">
                          <a:latin typeface="Times" panose="02020603050405020304" pitchFamily="18" charset="0"/>
                          <a:cs typeface="Times" panose="02020603050405020304" pitchFamily="18" charset="0"/>
                        </a:rPr>
                        <a:t>Legal autonomy</a:t>
                      </a:r>
                      <a:r>
                        <a:rPr lang="en-US" sz="2000" dirty="0" smtClean="0">
                          <a:latin typeface="Times" panose="02020603050405020304" pitchFamily="18" charset="0"/>
                          <a:cs typeface="Times" panose="02020603050405020304" pitchFamily="18" charset="0"/>
                        </a:rPr>
                        <a:t>: legal status of the body/organisation.</a:t>
                      </a:r>
                    </a:p>
                    <a:p>
                      <a:endParaRPr lang="en-GB" sz="2000" dirty="0">
                        <a:latin typeface="Times" panose="02020603050405020304" pitchFamily="18" charset="0"/>
                        <a:cs typeface="Times" panose="02020603050405020304" pitchFamily="18" charset="0"/>
                      </a:endParaRPr>
                    </a:p>
                  </a:txBody>
                  <a:tcPr marL="73025" marR="73025"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1332992">
                <a:tc>
                  <a:txBody>
                    <a:bodyPr/>
                    <a:lstStyle/>
                    <a:p>
                      <a:r>
                        <a:rPr lang="en-US" sz="2000" b="1" dirty="0" smtClean="0">
                          <a:latin typeface="Times" panose="02020603050405020304" pitchFamily="18" charset="0"/>
                          <a:cs typeface="Times" panose="02020603050405020304" pitchFamily="18" charset="0"/>
                        </a:rPr>
                        <a:t>Governance autonomy</a:t>
                      </a:r>
                      <a:r>
                        <a:rPr lang="en-US" sz="2000" dirty="0" smtClean="0">
                          <a:latin typeface="Times" panose="02020603050405020304" pitchFamily="18" charset="0"/>
                          <a:cs typeface="Times" panose="02020603050405020304" pitchFamily="18" charset="0"/>
                        </a:rPr>
                        <a:t>: ability to decide on internal structures and processes.</a:t>
                      </a:r>
                      <a:endParaRPr lang="en-GB" sz="2000" dirty="0">
                        <a:latin typeface="Times" panose="02020603050405020304" pitchFamily="18" charset="0"/>
                        <a:cs typeface="Times" panose="02020603050405020304" pitchFamily="18" charset="0"/>
                      </a:endParaRPr>
                    </a:p>
                  </a:txBody>
                  <a:tcPr marL="73025" marR="73025" marT="0" marB="0">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tint val="40000"/>
                      </a:srgbClr>
                    </a:solidFill>
                  </a:tcPr>
                </a:tc>
                <a:tc>
                  <a:txBody>
                    <a:bodyPr/>
                    <a:lstStyle/>
                    <a:p>
                      <a:r>
                        <a:rPr lang="en-US" sz="2000" b="1" dirty="0" smtClean="0">
                          <a:latin typeface="Times" panose="02020603050405020304" pitchFamily="18" charset="0"/>
                          <a:cs typeface="Times" panose="02020603050405020304" pitchFamily="18" charset="0"/>
                        </a:rPr>
                        <a:t>Financial autonomy</a:t>
                      </a:r>
                      <a:r>
                        <a:rPr lang="en-US" sz="2000" dirty="0" smtClean="0">
                          <a:latin typeface="Times" panose="02020603050405020304" pitchFamily="18" charset="0"/>
                          <a:cs typeface="Times" panose="02020603050405020304" pitchFamily="18" charset="0"/>
                        </a:rPr>
                        <a:t>: dependency on funding</a:t>
                      </a:r>
                      <a:r>
                        <a:rPr lang="en-US" sz="2000" baseline="0" dirty="0" smtClean="0">
                          <a:latin typeface="Times" panose="02020603050405020304" pitchFamily="18" charset="0"/>
                          <a:cs typeface="Times" panose="02020603050405020304" pitchFamily="18" charset="0"/>
                        </a:rPr>
                        <a:t> from the higher education institution (or government); access to external funding sources; membership fee regime.</a:t>
                      </a:r>
                      <a:endParaRPr lang="en-US" sz="2000" dirty="0" smtClean="0">
                        <a:latin typeface="Times" panose="02020603050405020304" pitchFamily="18" charset="0"/>
                        <a:cs typeface="Times" panose="02020603050405020304" pitchFamily="18" charset="0"/>
                      </a:endParaRPr>
                    </a:p>
                  </a:txBody>
                  <a:tcPr marL="73025" marR="73025" marT="0" marB="0">
                    <a:lnL w="12700" cmpd="sng">
                      <a:solidFill>
                        <a:srgbClr val="FFFFFF"/>
                      </a:solidFill>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1391289">
                <a:tc>
                  <a:txBody>
                    <a:bodyPr/>
                    <a:lstStyle/>
                    <a:p>
                      <a:r>
                        <a:rPr lang="en-US" sz="2000" b="1" dirty="0" smtClean="0">
                          <a:latin typeface="Times" panose="02020603050405020304" pitchFamily="18" charset="0"/>
                          <a:cs typeface="Times" panose="02020603050405020304" pitchFamily="18" charset="0"/>
                        </a:rPr>
                        <a:t>Managerial autonomy</a:t>
                      </a:r>
                      <a:r>
                        <a:rPr lang="en-US" sz="2000" dirty="0" smtClean="0">
                          <a:latin typeface="Times" panose="02020603050405020304" pitchFamily="18" charset="0"/>
                          <a:cs typeface="Times" panose="02020603050405020304" pitchFamily="18" charset="0"/>
                        </a:rPr>
                        <a:t>: </a:t>
                      </a:r>
                      <a:r>
                        <a:rPr lang="en-GB" sz="2000" dirty="0" smtClean="0">
                          <a:latin typeface="Times" panose="02020603050405020304" pitchFamily="18" charset="0"/>
                          <a:cs typeface="Times" panose="02020603050405020304" pitchFamily="18" charset="0"/>
                        </a:rPr>
                        <a:t>discretion</a:t>
                      </a:r>
                      <a:r>
                        <a:rPr lang="en-GB" sz="2000" baseline="0" dirty="0" smtClean="0">
                          <a:latin typeface="Times" panose="02020603050405020304" pitchFamily="18" charset="0"/>
                          <a:cs typeface="Times" panose="02020603050405020304" pitchFamily="18" charset="0"/>
                        </a:rPr>
                        <a:t> over financial matters, hiring personnel and other resources (e.g. facilities).</a:t>
                      </a:r>
                      <a:endParaRPr lang="en-US" sz="2000" dirty="0" smtClean="0">
                        <a:latin typeface="Times" panose="02020603050405020304" pitchFamily="18" charset="0"/>
                        <a:cs typeface="Times" panose="02020603050405020304" pitchFamily="18" charset="0"/>
                      </a:endParaRPr>
                    </a:p>
                  </a:txBody>
                  <a:tcPr marL="73025" marR="73025"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tint val="40000"/>
                      </a:srgbClr>
                    </a:solidFill>
                  </a:tcPr>
                </a:tc>
                <a:tc>
                  <a:txBody>
                    <a:bodyPr/>
                    <a:lstStyle/>
                    <a:p>
                      <a:r>
                        <a:rPr lang="en-US" sz="2000" b="1" dirty="0" smtClean="0">
                          <a:latin typeface="Times" panose="02020603050405020304" pitchFamily="18" charset="0"/>
                          <a:cs typeface="Times" panose="02020603050405020304" pitchFamily="18" charset="0"/>
                        </a:rPr>
                        <a:t>Symbolic</a:t>
                      </a:r>
                      <a:r>
                        <a:rPr lang="en-US" sz="2000" b="1" baseline="0" dirty="0" smtClean="0">
                          <a:latin typeface="Times" panose="02020603050405020304" pitchFamily="18" charset="0"/>
                          <a:cs typeface="Times" panose="02020603050405020304" pitchFamily="18" charset="0"/>
                        </a:rPr>
                        <a:t> autonomy</a:t>
                      </a:r>
                      <a:r>
                        <a:rPr lang="en-US" sz="2000" baseline="0" dirty="0" smtClean="0">
                          <a:latin typeface="Times" panose="02020603050405020304" pitchFamily="18" charset="0"/>
                          <a:cs typeface="Times" panose="02020603050405020304" pitchFamily="18" charset="0"/>
                        </a:rPr>
                        <a:t>: dependency on (for acquiring symbolic capital/positional goods) or close ties to political parties, trade unions, etc. </a:t>
                      </a:r>
                      <a:endParaRPr lang="en-GB" sz="2000" dirty="0">
                        <a:latin typeface="Times" panose="02020603050405020304" pitchFamily="18" charset="0"/>
                        <a:cs typeface="Times" panose="02020603050405020304" pitchFamily="18" charset="0"/>
                      </a:endParaRPr>
                    </a:p>
                  </a:txBody>
                  <a:tcPr marL="73025" marR="73025" marT="0" marB="0">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bl>
          </a:graphicData>
        </a:graphic>
      </p:graphicFrame>
      <p:sp>
        <p:nvSpPr>
          <p:cNvPr id="3" name="Slide Number Placeholder 2"/>
          <p:cNvSpPr>
            <a:spLocks noGrp="1"/>
          </p:cNvSpPr>
          <p:nvPr>
            <p:ph type="sldNum" sz="quarter" idx="12"/>
          </p:nvPr>
        </p:nvSpPr>
        <p:spPr/>
        <p:txBody>
          <a:bodyPr/>
          <a:lstStyle/>
          <a:p>
            <a:fld id="{F36C87F6-986D-49E6-AF40-1B3A1EE8064D}" type="slidenum">
              <a:rPr lang="en-GB" smtClean="0"/>
              <a:t>13</a:t>
            </a:fld>
            <a:endParaRPr lang="en-GB"/>
          </a:p>
        </p:txBody>
      </p:sp>
    </p:spTree>
    <p:extLst>
      <p:ext uri="{BB962C8B-B14F-4D97-AF65-F5344CB8AC3E}">
        <p14:creationId xmlns:p14="http://schemas.microsoft.com/office/powerpoint/2010/main" val="3637021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681870912"/>
              </p:ext>
            </p:extLst>
          </p:nvPr>
        </p:nvGraphicFramePr>
        <p:xfrm>
          <a:off x="379412" y="1"/>
          <a:ext cx="11506200" cy="6629398"/>
        </p:xfrm>
        <a:graphic>
          <a:graphicData uri="http://schemas.openxmlformats.org/drawingml/2006/table">
            <a:tbl>
              <a:tblPr firstRow="1" firstCol="1" bandRow="1" bandCol="1"/>
              <a:tblGrid>
                <a:gridCol w="2219053"/>
                <a:gridCol w="4410347"/>
                <a:gridCol w="4876800"/>
              </a:tblGrid>
              <a:tr h="565923">
                <a:tc gridSpan="3">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ctr">
                        <a:lnSpc>
                          <a:spcPct val="115000"/>
                        </a:lnSpc>
                        <a:spcBef>
                          <a:spcPts val="0"/>
                        </a:spcBef>
                        <a:spcAft>
                          <a:spcPts val="1000"/>
                        </a:spcAft>
                      </a:pPr>
                      <a:r>
                        <a:rPr lang="en-GB" sz="2800" cap="small" dirty="0" smtClean="0">
                          <a:effectLst/>
                          <a:latin typeface="Times" panose="02020603050405020304" pitchFamily="18" charset="0"/>
                          <a:cs typeface="Times" panose="02020603050405020304" pitchFamily="18" charset="0"/>
                        </a:rPr>
                        <a:t>Legitimacy of representative</a:t>
                      </a:r>
                      <a:r>
                        <a:rPr lang="en-GB" sz="2800" cap="small" baseline="0" dirty="0" smtClean="0">
                          <a:effectLst/>
                          <a:latin typeface="Times" panose="02020603050405020304" pitchFamily="18" charset="0"/>
                          <a:cs typeface="Times" panose="02020603050405020304" pitchFamily="18" charset="0"/>
                        </a:rPr>
                        <a:t> student associations</a:t>
                      </a:r>
                    </a:p>
                  </a:txBody>
                  <a:tcPr marL="68580" marR="68580" marT="0" marB="0">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CC99"/>
                    </a:solidFill>
                  </a:tcPr>
                </a:tc>
                <a:tc hMerge="1">
                  <a:txBody>
                    <a:bodyPr/>
                    <a:lstStyle/>
                    <a:p>
                      <a:endParaRPr lang="en-GB"/>
                    </a:p>
                  </a:txBody>
                  <a:tcPr/>
                </a:tc>
                <a:tc hMerge="1">
                  <a:txBody>
                    <a:bodyPr/>
                    <a:lstStyle/>
                    <a:p>
                      <a:endParaRPr lang="en-GB"/>
                    </a:p>
                  </a:txBody>
                  <a:tcPr/>
                </a:tc>
              </a:tr>
              <a:tr h="2543965">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ctr">
                        <a:lnSpc>
                          <a:spcPct val="115000"/>
                        </a:lnSpc>
                        <a:spcBef>
                          <a:spcPts val="0"/>
                        </a:spcBef>
                        <a:spcAft>
                          <a:spcPts val="1000"/>
                        </a:spcAft>
                      </a:pPr>
                      <a:r>
                        <a:rPr lang="en-GB" sz="2000" dirty="0">
                          <a:effectLst/>
                        </a:rPr>
                        <a:t> </a:t>
                      </a:r>
                      <a:endParaRPr lang="en-GB" sz="2000" dirty="0">
                        <a:effectLst/>
                        <a:latin typeface="Calibri"/>
                        <a:ea typeface="Times New Roman"/>
                        <a:cs typeface="Arial"/>
                      </a:endParaRPr>
                    </a:p>
                  </a:txBody>
                  <a:tcPr marL="68580" marR="68580" marT="0" marB="0">
                    <a:lnL w="12700" cmpd="sng">
                      <a:solidFill>
                        <a:srgbClr val="FFFFFF"/>
                      </a:solidFill>
                    </a:lnL>
                    <a:lnR w="12700" cap="flat" cmpd="sng" algn="ctr">
                      <a:solidFill>
                        <a:srgbClr val="FFFFFF"/>
                      </a:solidFill>
                      <a:prstDash val="solid"/>
                      <a:round/>
                      <a:headEnd type="none" w="med" len="med"/>
                      <a:tailEnd type="none" w="med" len="med"/>
                    </a:lnR>
                    <a:lnT w="381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r>
                        <a:rPr lang="en-US" sz="2000" b="1" cap="small" baseline="0" dirty="0" smtClean="0">
                          <a:effectLst/>
                          <a:latin typeface="Times" panose="02020603050405020304" pitchFamily="18" charset="0"/>
                          <a:ea typeface="Times New Roman"/>
                          <a:cs typeface="Times" panose="02020603050405020304" pitchFamily="18" charset="0"/>
                        </a:rPr>
                        <a:t>Internal legitimacy</a:t>
                      </a:r>
                    </a:p>
                    <a:p>
                      <a:r>
                        <a:rPr lang="en-US" sz="1800" i="1" kern="1200" dirty="0" smtClean="0">
                          <a:solidFill>
                            <a:schemeClr val="dk1"/>
                          </a:solidFill>
                          <a:latin typeface="Times"/>
                          <a:ea typeface=""/>
                          <a:cs typeface=""/>
                        </a:rPr>
                        <a:t>As student association’s  worthiness to be recognized</a:t>
                      </a:r>
                      <a:r>
                        <a:rPr lang="en-US" sz="1800" i="1" kern="1200" baseline="0" dirty="0" smtClean="0">
                          <a:solidFill>
                            <a:schemeClr val="dk1"/>
                          </a:solidFill>
                          <a:latin typeface="Times"/>
                          <a:ea typeface=""/>
                          <a:cs typeface=""/>
                        </a:rPr>
                        <a:t> as a representative structure of  students </a:t>
                      </a:r>
                      <a:r>
                        <a:rPr lang="en-US" sz="1800" b="1" i="1" kern="1200" baseline="0" dirty="0" smtClean="0">
                          <a:solidFill>
                            <a:schemeClr val="dk1"/>
                          </a:solidFill>
                          <a:latin typeface="Times"/>
                          <a:ea typeface=""/>
                          <a:cs typeface=""/>
                        </a:rPr>
                        <a:t>by the students </a:t>
                      </a:r>
                      <a:r>
                        <a:rPr lang="en-US" sz="1800" i="1" kern="1200" baseline="0" dirty="0" smtClean="0">
                          <a:solidFill>
                            <a:schemeClr val="dk1"/>
                          </a:solidFill>
                          <a:latin typeface="Times"/>
                          <a:ea typeface=""/>
                          <a:cs typeface=""/>
                        </a:rPr>
                        <a:t>(i.e. the student body) of the higher education institution [or in case of national associations by students within national higher education systems]</a:t>
                      </a:r>
                      <a:r>
                        <a:rPr lang="en-US" sz="1800" i="0" kern="1200" dirty="0" smtClean="0">
                          <a:solidFill>
                            <a:schemeClr val="dk1"/>
                          </a:solidFill>
                          <a:latin typeface="Times"/>
                          <a:ea typeface=""/>
                          <a:cs typeface=""/>
                        </a:rPr>
                        <a:t>.</a:t>
                      </a:r>
                      <a:endParaRPr lang="en-GB" sz="2000" b="1" cap="small" baseline="0" dirty="0">
                        <a:effectLst/>
                        <a:latin typeface="Times" panose="02020603050405020304" pitchFamily="18" charset="0"/>
                        <a:ea typeface="Times New Roman"/>
                        <a:cs typeface="Times" panose="02020603050405020304" pitchFamily="18" charset="0"/>
                      </a:endParaRPr>
                    </a:p>
                  </a:txBody>
                  <a:tcPr marL="68580" marR="68580" marT="0" marB="0">
                    <a:lnL w="12700" cmpd="sng">
                      <a:solidFill>
                        <a:srgbClr val="FFFFFF"/>
                      </a:solidFill>
                    </a:lnL>
                    <a:lnR w="12700" cmpd="sng">
                      <a:solidFill>
                        <a:srgbClr val="FFFFFF"/>
                      </a:solidFill>
                    </a:lnR>
                    <a:lnT w="381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r>
                        <a:rPr lang="en-GB" sz="2000" b="1" cap="small" dirty="0" smtClean="0">
                          <a:effectLst/>
                          <a:latin typeface="Times" panose="02020603050405020304" pitchFamily="18" charset="0"/>
                          <a:cs typeface="Times" panose="02020603050405020304" pitchFamily="18" charset="0"/>
                        </a:rPr>
                        <a:t>External legitimacy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smtClean="0">
                          <a:ln>
                            <a:noFill/>
                          </a:ln>
                          <a:solidFill>
                            <a:srgbClr val="545454"/>
                          </a:solidFill>
                          <a:effectLst/>
                          <a:uLnTx/>
                          <a:uFillTx/>
                          <a:latin typeface="Times"/>
                          <a:ea typeface=""/>
                          <a:cs typeface=""/>
                        </a:rPr>
                        <a:t>As student association’s  worthiness to be recognized as a representative structure of  students </a:t>
                      </a:r>
                      <a:r>
                        <a:rPr kumimoji="0" lang="en-US" sz="1800" b="1" i="1" u="none" strike="noStrike" kern="1200" cap="none" spc="0" normalizeH="0" baseline="0" noProof="0" dirty="0" smtClean="0">
                          <a:ln>
                            <a:noFill/>
                          </a:ln>
                          <a:solidFill>
                            <a:srgbClr val="545454"/>
                          </a:solidFill>
                          <a:effectLst/>
                          <a:uLnTx/>
                          <a:uFillTx/>
                          <a:latin typeface="Times"/>
                          <a:ea typeface=""/>
                          <a:cs typeface=""/>
                        </a:rPr>
                        <a:t>by the </a:t>
                      </a:r>
                      <a:r>
                        <a:rPr kumimoji="0" lang="en-US" sz="1800" b="0" i="1" u="none" strike="noStrike" kern="1200" cap="none" spc="0" normalizeH="0" baseline="0" noProof="0" dirty="0" smtClean="0">
                          <a:ln>
                            <a:noFill/>
                          </a:ln>
                          <a:solidFill>
                            <a:srgbClr val="545454"/>
                          </a:solidFill>
                          <a:effectLst/>
                          <a:uLnTx/>
                          <a:uFillTx/>
                          <a:latin typeface="Times"/>
                          <a:ea typeface=""/>
                          <a:cs typeface=""/>
                        </a:rPr>
                        <a:t>(governing and managerial representatives of the) </a:t>
                      </a:r>
                      <a:r>
                        <a:rPr kumimoji="0" lang="en-US" sz="1800" b="1" i="1" u="none" strike="noStrike" kern="1200" cap="none" spc="0" normalizeH="0" baseline="0" noProof="0" dirty="0" smtClean="0">
                          <a:ln>
                            <a:noFill/>
                          </a:ln>
                          <a:solidFill>
                            <a:srgbClr val="545454"/>
                          </a:solidFill>
                          <a:effectLst/>
                          <a:uLnTx/>
                          <a:uFillTx/>
                          <a:latin typeface="Times"/>
                          <a:ea typeface=""/>
                          <a:cs typeface=""/>
                        </a:rPr>
                        <a:t>higher education institution  and other stakeholders</a:t>
                      </a:r>
                      <a:r>
                        <a:rPr kumimoji="0" lang="en-US" sz="1800" b="0" i="1" u="none" strike="noStrike" kern="1200" cap="none" spc="0" normalizeH="0" baseline="0" noProof="0" dirty="0" smtClean="0">
                          <a:ln>
                            <a:noFill/>
                          </a:ln>
                          <a:solidFill>
                            <a:srgbClr val="545454"/>
                          </a:solidFill>
                          <a:effectLst/>
                          <a:uLnTx/>
                          <a:uFillTx/>
                          <a:latin typeface="Times"/>
                          <a:ea typeface=""/>
                          <a:cs typeface=""/>
                        </a:rPr>
                        <a:t> [or in the case of national associations by public authorities and other national-level stakeholders].</a:t>
                      </a:r>
                      <a:endParaRPr kumimoji="0" lang="en-GB" sz="2000" b="1" i="0" u="none" strike="noStrike" kern="1200" cap="small" spc="0" normalizeH="0" baseline="0" noProof="0" dirty="0" smtClean="0">
                        <a:ln>
                          <a:noFill/>
                        </a:ln>
                        <a:solidFill>
                          <a:srgbClr val="545454"/>
                        </a:solidFill>
                        <a:effectLst/>
                        <a:uLnTx/>
                        <a:uFillTx/>
                        <a:latin typeface="Times" panose="02020603050405020304" pitchFamily="18" charset="0"/>
                        <a:ea typeface="Times New Roman"/>
                        <a:cs typeface="Times" panose="02020603050405020304" pitchFamily="18" charset="0"/>
                      </a:endParaRPr>
                    </a:p>
                  </a:txBody>
                  <a:tcPr marL="68580" marR="68580" marT="0" marB="0">
                    <a:lnL w="12700" cmpd="sng">
                      <a:solidFill>
                        <a:srgbClr val="FFFFFF"/>
                      </a:solidFill>
                    </a:lnL>
                    <a:lnR w="12700" cmpd="sng">
                      <a:solidFill>
                        <a:srgbClr val="FFFFFF"/>
                      </a:solidFill>
                    </a:lnR>
                    <a:lnT w="381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2225969">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US" sz="2000" dirty="0" smtClean="0">
                          <a:effectLst/>
                          <a:latin typeface="Times"/>
                          <a:ea typeface="Times New Roman"/>
                          <a:cs typeface="Arial"/>
                        </a:rPr>
                        <a:t>Focus</a:t>
                      </a:r>
                      <a:endParaRPr lang="en-GB" sz="2000" dirty="0">
                        <a:effectLst/>
                        <a:latin typeface="Calibri"/>
                        <a:ea typeface="Times New Roman"/>
                        <a:cs typeface="Arial"/>
                      </a:endParaRPr>
                    </a:p>
                  </a:txBody>
                  <a:tcPr marL="73025" marR="73025" marT="0" marB="0">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l">
                        <a:lnSpc>
                          <a:spcPct val="115000"/>
                        </a:lnSpc>
                        <a:spcBef>
                          <a:spcPts val="0"/>
                        </a:spcBef>
                        <a:spcAft>
                          <a:spcPts val="1000"/>
                        </a:spcAft>
                      </a:pPr>
                      <a:r>
                        <a:rPr lang="en-US" sz="2000" b="0" cap="none" baseline="0" dirty="0" smtClean="0">
                          <a:effectLst/>
                          <a:latin typeface="Times" panose="02020603050405020304" pitchFamily="18" charset="0"/>
                          <a:ea typeface="Times New Roman"/>
                          <a:cs typeface="Times" panose="02020603050405020304" pitchFamily="18" charset="0"/>
                        </a:rPr>
                        <a:t>Perceived ability to represent effectively and truthfully student interests and foster student interests in relation to the institutional leadership, public authorities and other stakeholders. </a:t>
                      </a:r>
                      <a:endParaRPr lang="en-GB" sz="2000" b="0" cap="none" baseline="0" dirty="0">
                        <a:effectLst/>
                        <a:latin typeface="Times" panose="02020603050405020304" pitchFamily="18" charset="0"/>
                        <a:ea typeface="Times New Roman"/>
                        <a:cs typeface="Times"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l">
                        <a:lnSpc>
                          <a:spcPct val="115000"/>
                        </a:lnSpc>
                        <a:spcBef>
                          <a:spcPts val="0"/>
                        </a:spcBef>
                        <a:spcAft>
                          <a:spcPts val="1000"/>
                        </a:spcAft>
                      </a:pPr>
                      <a:r>
                        <a:rPr kumimoji="0" lang="en-US" sz="2000" b="0" i="0" u="none" strike="noStrike" kern="1200" cap="none" spc="0" normalizeH="0" baseline="0" noProof="0" dirty="0" smtClean="0">
                          <a:ln>
                            <a:noFill/>
                          </a:ln>
                          <a:solidFill>
                            <a:srgbClr val="545454"/>
                          </a:solidFill>
                          <a:effectLst/>
                          <a:uLnTx/>
                          <a:uFillTx/>
                          <a:latin typeface="Times" panose="02020603050405020304" pitchFamily="18" charset="0"/>
                          <a:ea typeface="Times New Roman"/>
                          <a:cs typeface="Times" panose="02020603050405020304" pitchFamily="18" charset="0"/>
                        </a:rPr>
                        <a:t>Perceived ability to competently engage in decision processes and perform representational functions.</a:t>
                      </a: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1293541">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2000" dirty="0" smtClean="0">
                          <a:effectLst/>
                        </a:rPr>
                        <a:t>Criteria</a:t>
                      </a:r>
                      <a:endParaRPr lang="en-GB" sz="20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smtClean="0">
                          <a:ln>
                            <a:noFill/>
                          </a:ln>
                          <a:solidFill>
                            <a:srgbClr val="545454"/>
                          </a:solidFill>
                          <a:effectLst/>
                          <a:uLnTx/>
                          <a:uFillTx/>
                          <a:latin typeface="Times" panose="02020603050405020304" pitchFamily="18" charset="0"/>
                          <a:ea typeface="Times New Roman"/>
                          <a:cs typeface="Times" panose="02020603050405020304" pitchFamily="18" charset="0"/>
                        </a:rPr>
                        <a:t>Good governance, structural and procedural democracy, openness to all students, symbolic autonomy, expertize, trustworthiness.</a:t>
                      </a:r>
                      <a:endParaRPr lang="en-GB" sz="2000" dirty="0"/>
                    </a:p>
                  </a:txBody>
                  <a:tcPr marL="73025" marR="73025" marT="0" marB="0">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tint val="40000"/>
                      </a:srgbClr>
                    </a:solidFill>
                  </a:tcPr>
                </a:tc>
                <a:tc>
                  <a:txBody>
                    <a:bodyPr/>
                    <a:lstStyle/>
                    <a:p>
                      <a:r>
                        <a:rPr lang="en-US" sz="2000" dirty="0" err="1" smtClean="0">
                          <a:latin typeface="Times" panose="02020603050405020304" pitchFamily="18" charset="0"/>
                          <a:cs typeface="Times" panose="02020603050405020304" pitchFamily="18" charset="0"/>
                        </a:rPr>
                        <a:t>Representativity</a:t>
                      </a:r>
                      <a:r>
                        <a:rPr lang="en-US" sz="2000" dirty="0" smtClean="0">
                          <a:latin typeface="Times" panose="02020603050405020304" pitchFamily="18" charset="0"/>
                          <a:cs typeface="Times" panose="02020603050405020304" pitchFamily="18" charset="0"/>
                        </a:rPr>
                        <a:t>, good governance, expertize, efficiency, professionalism, constructiveness. </a:t>
                      </a:r>
                      <a:endParaRPr lang="en-GB" sz="2000" dirty="0">
                        <a:latin typeface="Times" panose="02020603050405020304" pitchFamily="18" charset="0"/>
                        <a:cs typeface="Times" panose="02020603050405020304" pitchFamily="18" charset="0"/>
                      </a:endParaRPr>
                    </a:p>
                  </a:txBody>
                  <a:tcPr marL="73025" marR="73025" marT="0" marB="0">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bl>
          </a:graphicData>
        </a:graphic>
      </p:graphicFrame>
      <p:sp>
        <p:nvSpPr>
          <p:cNvPr id="3" name="Slide Number Placeholder 2"/>
          <p:cNvSpPr>
            <a:spLocks noGrp="1"/>
          </p:cNvSpPr>
          <p:nvPr>
            <p:ph type="sldNum" sz="quarter" idx="12"/>
          </p:nvPr>
        </p:nvSpPr>
        <p:spPr/>
        <p:txBody>
          <a:bodyPr/>
          <a:lstStyle/>
          <a:p>
            <a:fld id="{F36C87F6-986D-49E6-AF40-1B3A1EE8064D}" type="slidenum">
              <a:rPr lang="en-GB" smtClean="0"/>
              <a:t>14</a:t>
            </a:fld>
            <a:endParaRPr lang="en-GB"/>
          </a:p>
        </p:txBody>
      </p:sp>
    </p:spTree>
    <p:extLst>
      <p:ext uri="{BB962C8B-B14F-4D97-AF65-F5344CB8AC3E}">
        <p14:creationId xmlns:p14="http://schemas.microsoft.com/office/powerpoint/2010/main" val="3741626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7613" y="1295401"/>
            <a:ext cx="9753600" cy="5181600"/>
          </a:xfrm>
        </p:spPr>
        <p:txBody>
          <a:bodyPr anchor="ctr" anchorCtr="0">
            <a:normAutofit fontScale="90000"/>
          </a:bodyPr>
          <a:lstStyle/>
          <a:p>
            <a:pPr marL="342900" lvl="0" indent="-342900" eaLnBrk="0" fontAlgn="base" hangingPunct="0">
              <a:lnSpc>
                <a:spcPct val="100000"/>
              </a:lnSpc>
              <a:spcBef>
                <a:spcPct val="20000"/>
              </a:spcBef>
              <a:spcAft>
                <a:spcPts val="1200"/>
              </a:spcAft>
            </a:pP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u="sng" kern="0" cap="none" dirty="0" smtClean="0">
                <a:solidFill>
                  <a:srgbClr val="000000"/>
                </a:solidFill>
                <a:latin typeface="Times New Roman"/>
                <a:ea typeface="ＭＳ Ｐゴシック"/>
              </a:rPr>
              <a:t>What changes: </a:t>
            </a:r>
            <a:br>
              <a:rPr lang="en-US" altLang="en-US" sz="2400" u="sng"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organizational culture, structures, practices (professionalisation)</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a:t>
            </a:r>
            <a:r>
              <a:rPr lang="en-US" altLang="en-US" sz="2400" kern="0" cap="none" dirty="0" smtClean="0">
                <a:solidFill>
                  <a:srgbClr val="000000"/>
                </a:solidFill>
                <a:latin typeface="Times New Roman"/>
                <a:ea typeface="ＭＳ Ｐゴシック"/>
              </a:rPr>
              <a:t> systems of student representation and interest intermediation</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influence on decision making (positional power, symbolic capital, …)</a:t>
            </a: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u="sng" kern="0" cap="none" dirty="0" smtClean="0">
                <a:solidFill>
                  <a:srgbClr val="000000"/>
                </a:solidFill>
                <a:latin typeface="Times New Roman"/>
                <a:ea typeface="ＭＳ Ｐゴシック"/>
              </a:rPr>
              <a:t>Theoretical frameworks for studying change in student representation:</a:t>
            </a: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t>
            </a:r>
            <a:r>
              <a:rPr lang="en-US" altLang="en-US" sz="2400" b="1" kern="0" cap="none" dirty="0" smtClean="0">
                <a:solidFill>
                  <a:srgbClr val="000000"/>
                </a:solidFill>
                <a:latin typeface="Times New Roman"/>
                <a:ea typeface="ＭＳ Ｐゴシック"/>
              </a:rPr>
              <a:t>Rationalist</a:t>
            </a:r>
            <a:r>
              <a:rPr lang="en-US" altLang="en-US" sz="2400" kern="0" cap="none" dirty="0" smtClean="0">
                <a:solidFill>
                  <a:srgbClr val="000000"/>
                </a:solidFill>
                <a:latin typeface="Times New Roman"/>
                <a:ea typeface="ＭＳ Ｐゴシック"/>
              </a:rPr>
              <a:t>: </a:t>
            </a:r>
            <a:r>
              <a:rPr lang="en-US" altLang="en-US" sz="2400" kern="0" cap="none" dirty="0">
                <a:solidFill>
                  <a:srgbClr val="000000"/>
                </a:solidFill>
                <a:latin typeface="Times New Roman"/>
                <a:ea typeface="ＭＳ Ｐゴシック"/>
              </a:rPr>
              <a:t>interested actors take advantage of changing opportunity structures and follow resource </a:t>
            </a:r>
            <a:r>
              <a:rPr lang="en-US" altLang="en-US" sz="2400" kern="0" cap="none" dirty="0" smtClean="0">
                <a:solidFill>
                  <a:srgbClr val="000000"/>
                </a:solidFill>
                <a:latin typeface="Times New Roman"/>
                <a:ea typeface="ＭＳ Ｐゴシック"/>
              </a:rPr>
              <a:t>dependencies (resource dependency theory)</a:t>
            </a: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t>
            </a:r>
            <a:r>
              <a:rPr lang="en-US" altLang="en-US" sz="2400" b="1" kern="0" cap="none" dirty="0" smtClean="0">
                <a:solidFill>
                  <a:srgbClr val="000000"/>
                </a:solidFill>
                <a:latin typeface="Times New Roman"/>
                <a:ea typeface="ＭＳ Ｐゴシック"/>
              </a:rPr>
              <a:t>Constructivist</a:t>
            </a:r>
            <a:r>
              <a:rPr lang="en-US" altLang="en-US" sz="2400" kern="0" cap="none" dirty="0" smtClean="0">
                <a:solidFill>
                  <a:srgbClr val="000000"/>
                </a:solidFill>
                <a:latin typeface="Times New Roman"/>
                <a:ea typeface="ＭＳ Ｐゴシック"/>
              </a:rPr>
              <a:t>: </a:t>
            </a:r>
            <a:r>
              <a:rPr lang="en-US" altLang="en-US" sz="2400" kern="0" cap="none" dirty="0">
                <a:solidFill>
                  <a:srgbClr val="000000"/>
                </a:solidFill>
                <a:latin typeface="Times New Roman"/>
                <a:ea typeface="ＭＳ Ｐゴシック"/>
              </a:rPr>
              <a:t>socialisation and social learning</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t>
            </a:r>
            <a:r>
              <a:rPr lang="en-US" altLang="en-US" sz="2400" b="1" kern="0" cap="none" dirty="0" smtClean="0">
                <a:solidFill>
                  <a:srgbClr val="000000"/>
                </a:solidFill>
                <a:latin typeface="Times New Roman"/>
                <a:ea typeface="ＭＳ Ｐゴシック"/>
              </a:rPr>
              <a:t>Neo-</a:t>
            </a:r>
            <a:r>
              <a:rPr lang="en-US" altLang="en-US" sz="2400" b="1" kern="0" cap="none" dirty="0" err="1" smtClean="0">
                <a:solidFill>
                  <a:srgbClr val="000000"/>
                </a:solidFill>
                <a:latin typeface="Times New Roman"/>
                <a:ea typeface="ＭＳ Ｐゴシック"/>
              </a:rPr>
              <a:t>institutionalist</a:t>
            </a:r>
            <a:r>
              <a:rPr lang="en-US" altLang="en-US" sz="2400" b="1" kern="0" cap="none" dirty="0" smtClean="0">
                <a:solidFill>
                  <a:srgbClr val="000000"/>
                </a:solidFill>
                <a:latin typeface="Times New Roman"/>
                <a:ea typeface="ＭＳ Ｐゴシック"/>
              </a:rPr>
              <a:t>: </a:t>
            </a:r>
            <a:r>
              <a:rPr lang="en-US" altLang="en-US" sz="2400" kern="0" cap="none" dirty="0" smtClean="0">
                <a:solidFill>
                  <a:srgbClr val="000000"/>
                </a:solidFill>
                <a:latin typeface="Times New Roman"/>
                <a:ea typeface="ＭＳ Ｐゴシック"/>
              </a:rPr>
              <a:t>structural embeddedness</a:t>
            </a:r>
            <a:r>
              <a:rPr lang="en-US" altLang="en-US" sz="2400" kern="0" cap="none" dirty="0">
                <a:solidFill>
                  <a:srgbClr val="000000"/>
                </a:solidFill>
                <a:latin typeface="Times New Roman"/>
                <a:ea typeface="ＭＳ Ｐゴシック"/>
              </a:rPr>
              <a:t> </a:t>
            </a:r>
            <a:r>
              <a:rPr lang="en-US" altLang="en-US" sz="2400" kern="0" cap="none" dirty="0" smtClean="0">
                <a:solidFill>
                  <a:srgbClr val="000000"/>
                </a:solidFill>
                <a:latin typeface="Times New Roman"/>
                <a:ea typeface="ＭＳ Ｐゴシック"/>
              </a:rPr>
              <a:t>in existing </a:t>
            </a:r>
            <a:r>
              <a:rPr lang="en-US" altLang="en-US" sz="2400" kern="0" cap="none" dirty="0">
                <a:solidFill>
                  <a:srgbClr val="000000"/>
                </a:solidFill>
                <a:latin typeface="Times New Roman"/>
                <a:ea typeface="ＭＳ Ｐゴシック"/>
              </a:rPr>
              <a:t>institutions, </a:t>
            </a:r>
            <a:r>
              <a:rPr lang="en-US" altLang="en-US" sz="2400" kern="0" cap="none" dirty="0" smtClean="0">
                <a:solidFill>
                  <a:srgbClr val="000000"/>
                </a:solidFill>
                <a:latin typeface="Times New Roman"/>
                <a:ea typeface="ＭＳ Ｐゴシック"/>
              </a:rPr>
              <a:t>practices and traditions mediates </a:t>
            </a:r>
            <a:r>
              <a:rPr lang="en-US" altLang="en-US" sz="2400" kern="0" cap="none" dirty="0">
                <a:solidFill>
                  <a:srgbClr val="000000"/>
                </a:solidFill>
                <a:latin typeface="Times New Roman"/>
                <a:ea typeface="ＭＳ Ｐゴシック"/>
              </a:rPr>
              <a:t>and conditions the impact of external </a:t>
            </a:r>
            <a:r>
              <a:rPr lang="en-US" altLang="en-US" sz="2400" kern="0" cap="none" dirty="0" smtClean="0">
                <a:solidFill>
                  <a:srgbClr val="000000"/>
                </a:solidFill>
                <a:latin typeface="Times New Roman"/>
                <a:ea typeface="ＭＳ Ｐゴシック"/>
              </a:rPr>
              <a:t>drivers</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t>
            </a:r>
            <a:r>
              <a:rPr lang="en-US" altLang="en-US" sz="2400" b="1" kern="0" cap="none" dirty="0" smtClean="0">
                <a:solidFill>
                  <a:srgbClr val="000000"/>
                </a:solidFill>
                <a:latin typeface="Times New Roman"/>
                <a:ea typeface="ＭＳ Ｐゴシック"/>
              </a:rPr>
              <a:t>Cultural</a:t>
            </a:r>
            <a:r>
              <a:rPr lang="en-US" altLang="en-US" sz="2400" kern="0" cap="none" dirty="0" smtClean="0">
                <a:solidFill>
                  <a:srgbClr val="000000"/>
                </a:solidFill>
                <a:latin typeface="Times New Roman"/>
                <a:ea typeface="ＭＳ Ｐゴシック"/>
              </a:rPr>
              <a:t>: power relations, attitudes to authority, public attitudes to students</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t>
            </a:r>
            <a:r>
              <a:rPr lang="en-US" altLang="en-US" sz="2400" b="1" kern="0" cap="none" dirty="0" smtClean="0">
                <a:solidFill>
                  <a:srgbClr val="000000"/>
                </a:solidFill>
                <a:latin typeface="Times New Roman"/>
                <a:ea typeface="ＭＳ Ｐゴシック"/>
              </a:rPr>
              <a:t>Diffusion</a:t>
            </a:r>
            <a:r>
              <a:rPr lang="en-US" altLang="en-US" sz="2400" kern="0" cap="none" dirty="0" smtClean="0">
                <a:solidFill>
                  <a:srgbClr val="000000"/>
                </a:solidFill>
                <a:latin typeface="Times New Roman"/>
                <a:ea typeface="ＭＳ Ｐゴシック"/>
              </a:rPr>
              <a:t>: diffusion of ideas through international collaboration, developmental aid, the role of supranational structures and processes, international organisations, donor agencies</a:t>
            </a: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b="1" kern="0" cap="none" dirty="0">
                <a:solidFill>
                  <a:srgbClr val="000000"/>
                </a:solidFill>
                <a:latin typeface="Times New Roman"/>
                <a:ea typeface="ＭＳ Ｐゴシック"/>
              </a:rPr>
              <a:t/>
            </a:r>
            <a:br>
              <a:rPr lang="en-US" altLang="en-US" sz="2400" b="1" kern="0" cap="none" dirty="0">
                <a:solidFill>
                  <a:srgbClr val="000000"/>
                </a:solidFill>
                <a:latin typeface="Times New Roman"/>
                <a:ea typeface="ＭＳ Ｐゴシック"/>
              </a:rPr>
            </a:br>
            <a:r>
              <a:rPr lang="en-US" altLang="en-US" sz="2400" b="1" kern="0" cap="none" dirty="0">
                <a:solidFill>
                  <a:srgbClr val="000000"/>
                </a:solidFill>
                <a:latin typeface="Times New Roman"/>
                <a:ea typeface="ＭＳ Ｐゴシック"/>
              </a:rPr>
              <a:t/>
            </a:r>
            <a:br>
              <a:rPr lang="en-US" altLang="en-US" sz="2400" b="1" kern="0" cap="none" dirty="0">
                <a:solidFill>
                  <a:srgbClr val="000000"/>
                </a:solidFill>
                <a:latin typeface="Times New Roman"/>
                <a:ea typeface="ＭＳ Ｐゴシック"/>
              </a:rPr>
            </a:b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kern="0" cap="none" dirty="0">
                <a:solidFill>
                  <a:srgbClr val="000000"/>
                </a:solidFill>
                <a:latin typeface="Times New Roman"/>
                <a:ea typeface="ＭＳ Ｐゴシック"/>
              </a:rPr>
              <a:t>	</a:t>
            </a: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b="1" kern="0" cap="none" dirty="0" smtClean="0">
                <a:solidFill>
                  <a:srgbClr val="000000"/>
                </a:solidFill>
                <a:latin typeface="Times New Roman"/>
                <a:ea typeface="ＭＳ Ｐゴシック"/>
              </a:rPr>
              <a:t/>
            </a:r>
            <a:br>
              <a:rPr lang="en-US" altLang="en-US" sz="2000" b="1" kern="0" cap="none" dirty="0" smtClean="0">
                <a:solidFill>
                  <a:srgbClr val="000000"/>
                </a:solidFill>
                <a:latin typeface="Times New Roman"/>
                <a:ea typeface="ＭＳ Ｐゴシック"/>
              </a:rPr>
            </a:br>
            <a:r>
              <a:rPr lang="en-US" altLang="en-US" sz="2000" b="1" kern="0" cap="none" dirty="0" smtClean="0">
                <a:solidFill>
                  <a:srgbClr val="000000"/>
                </a:solidFill>
                <a:latin typeface="Times New Roman"/>
                <a:ea typeface="ＭＳ Ｐゴシック"/>
              </a:rPr>
              <a:t/>
            </a:r>
            <a:br>
              <a:rPr lang="en-US" altLang="en-US" sz="2000" b="1" kern="0" cap="none" dirty="0" smtClean="0">
                <a:solidFill>
                  <a:srgbClr val="000000"/>
                </a:solidFill>
                <a:latin typeface="Times New Roman"/>
                <a:ea typeface="ＭＳ Ｐゴシック"/>
              </a:rPr>
            </a:br>
            <a:endParaRPr lang="en-US" altLang="en-US" sz="2000" b="1" kern="0" cap="none" dirty="0">
              <a:solidFill>
                <a:srgbClr val="000000"/>
              </a:solidFill>
              <a:latin typeface="Times New Roman"/>
              <a:ea typeface="ＭＳ Ｐゴシック"/>
            </a:endParaRPr>
          </a:p>
        </p:txBody>
      </p:sp>
      <p:sp>
        <p:nvSpPr>
          <p:cNvPr id="6" name="TextBox 5"/>
          <p:cNvSpPr txBox="1"/>
          <p:nvPr/>
        </p:nvSpPr>
        <p:spPr>
          <a:xfrm>
            <a:off x="1293812" y="487334"/>
            <a:ext cx="9906000" cy="701731"/>
          </a:xfrm>
          <a:prstGeom prst="rect">
            <a:avLst/>
          </a:prstGeom>
          <a:noFill/>
        </p:spPr>
        <p:txBody>
          <a:bodyPr wrap="square" rtlCol="0">
            <a:spAutoFit/>
          </a:bodyPr>
          <a:lstStyle/>
          <a:p>
            <a:pPr>
              <a:lnSpc>
                <a:spcPct val="90000"/>
              </a:lnSpc>
            </a:pPr>
            <a:r>
              <a:rPr lang="en-US" sz="4400" kern="0" dirty="0" smtClean="0">
                <a:solidFill>
                  <a:srgbClr val="4B0000"/>
                </a:solidFill>
                <a:latin typeface="Times New Roman"/>
                <a:ea typeface="ＭＳ Ｐゴシック"/>
              </a:rPr>
              <a:t>IV Theories of change</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2047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p:cNvPicPr>
            <a:picLocks noGrp="1" noChangeAspect="1"/>
          </p:cNvPicPr>
          <p:nvPr>
            <p:ph type="pic" idx="1"/>
          </p:nvPr>
        </p:nvPicPr>
        <p:blipFill>
          <a:blip r:embed="rId2">
            <a:extLst>
              <a:ext uri="{28A0092B-C50C-407E-A947-70E740481C1C}">
                <a14:useLocalDpi xmlns:a14="http://schemas.microsoft.com/office/drawing/2010/main" val="0"/>
              </a:ext>
            </a:extLst>
          </a:blip>
          <a:srcRect l="20568" r="20568"/>
          <a:stretch>
            <a:fillRect/>
          </a:stretch>
        </p:blipFill>
        <p:spPr>
          <a:xfrm>
            <a:off x="5865812" y="685800"/>
            <a:ext cx="5714999" cy="5562600"/>
          </a:xfrm>
        </p:spPr>
      </p:pic>
      <p:sp>
        <p:nvSpPr>
          <p:cNvPr id="5" name="TextBox 4"/>
          <p:cNvSpPr txBox="1"/>
          <p:nvPr/>
        </p:nvSpPr>
        <p:spPr>
          <a:xfrm>
            <a:off x="227012" y="1676400"/>
            <a:ext cx="5105400" cy="4302716"/>
          </a:xfrm>
          <a:prstGeom prst="rect">
            <a:avLst/>
          </a:prstGeom>
          <a:noFill/>
        </p:spPr>
        <p:txBody>
          <a:bodyPr wrap="square" rtlCol="0">
            <a:spAutoFit/>
          </a:bodyPr>
          <a:lstStyle/>
          <a:p>
            <a:pPr>
              <a:lnSpc>
                <a:spcPct val="90000"/>
              </a:lnSpc>
            </a:pPr>
            <a:r>
              <a:rPr lang="en-US" sz="4000" b="1" dirty="0" smtClean="0">
                <a:solidFill>
                  <a:schemeClr val="tx2"/>
                </a:solidFill>
                <a:latin typeface="Times" panose="02020603050405020304" pitchFamily="18" charset="0"/>
                <a:cs typeface="Times" panose="02020603050405020304" pitchFamily="18" charset="0"/>
              </a:rPr>
              <a:t>Thank you!</a:t>
            </a:r>
          </a:p>
          <a:p>
            <a:pPr>
              <a:lnSpc>
                <a:spcPct val="90000"/>
              </a:lnSpc>
            </a:pPr>
            <a:endParaRPr lang="en-US" sz="2400" dirty="0">
              <a:solidFill>
                <a:schemeClr val="tx2"/>
              </a:solidFill>
              <a:latin typeface="Times" panose="02020603050405020304" pitchFamily="18" charset="0"/>
              <a:cs typeface="Times" panose="02020603050405020304" pitchFamily="18" charset="0"/>
            </a:endParaRPr>
          </a:p>
          <a:p>
            <a:pPr>
              <a:lnSpc>
                <a:spcPct val="90000"/>
              </a:lnSpc>
            </a:pPr>
            <a:r>
              <a:rPr lang="en-US" sz="2000" dirty="0" smtClean="0">
                <a:solidFill>
                  <a:schemeClr val="tx2"/>
                </a:solidFill>
                <a:latin typeface="Times" panose="02020603050405020304" pitchFamily="18" charset="0"/>
                <a:cs typeface="Times" panose="02020603050405020304" pitchFamily="18" charset="0"/>
              </a:rPr>
              <a:t>Contact: </a:t>
            </a:r>
            <a:r>
              <a:rPr lang="en-US" sz="2000" dirty="0" smtClean="0">
                <a:solidFill>
                  <a:schemeClr val="tx2"/>
                </a:solidFill>
                <a:latin typeface="Times" panose="02020603050405020304" pitchFamily="18" charset="0"/>
                <a:cs typeface="Times" panose="02020603050405020304" pitchFamily="18" charset="0"/>
                <a:hlinkClick r:id="rId3"/>
              </a:rPr>
              <a:t>manjaklemencic@fas.harvard.edu</a:t>
            </a:r>
            <a:endParaRPr lang="en-US" sz="2000" dirty="0" smtClean="0">
              <a:solidFill>
                <a:schemeClr val="tx2"/>
              </a:solidFill>
              <a:latin typeface="Times" panose="02020603050405020304" pitchFamily="18" charset="0"/>
              <a:cs typeface="Times" panose="02020603050405020304" pitchFamily="18" charset="0"/>
            </a:endParaRPr>
          </a:p>
          <a:p>
            <a:pPr>
              <a:lnSpc>
                <a:spcPct val="90000"/>
              </a:lnSpc>
            </a:pPr>
            <a:endParaRPr lang="en-US" sz="2000" dirty="0">
              <a:solidFill>
                <a:schemeClr val="tx2"/>
              </a:solidFill>
            </a:endParaRPr>
          </a:p>
          <a:p>
            <a:pPr>
              <a:lnSpc>
                <a:spcPct val="90000"/>
              </a:lnSpc>
            </a:pPr>
            <a:endParaRPr lang="en-US" sz="2000" dirty="0" smtClean="0">
              <a:solidFill>
                <a:schemeClr val="tx2"/>
              </a:solidFill>
            </a:endParaRPr>
          </a:p>
          <a:p>
            <a:pPr>
              <a:lnSpc>
                <a:spcPct val="90000"/>
              </a:lnSpc>
            </a:pPr>
            <a:r>
              <a:rPr lang="en-US" sz="2000" dirty="0" smtClean="0">
                <a:solidFill>
                  <a:schemeClr val="tx2"/>
                </a:solidFill>
                <a:latin typeface="Times" panose="02020603050405020304" pitchFamily="18" charset="0"/>
                <a:cs typeface="Times" panose="02020603050405020304" pitchFamily="18" charset="0"/>
              </a:rPr>
              <a:t>References:</a:t>
            </a:r>
          </a:p>
          <a:p>
            <a:pPr>
              <a:lnSpc>
                <a:spcPct val="90000"/>
              </a:lnSpc>
            </a:pPr>
            <a:r>
              <a:rPr lang="en-US" sz="2000" dirty="0" smtClean="0">
                <a:solidFill>
                  <a:schemeClr val="tx2"/>
                </a:solidFill>
                <a:latin typeface="Times" panose="02020603050405020304" pitchFamily="18" charset="0"/>
                <a:cs typeface="Times" panose="02020603050405020304" pitchFamily="18" charset="0"/>
              </a:rPr>
              <a:t>KLEMENČIČ</a:t>
            </a:r>
            <a:r>
              <a:rPr lang="en-US" sz="2000" dirty="0">
                <a:solidFill>
                  <a:schemeClr val="tx2"/>
                </a:solidFill>
                <a:latin typeface="Times" panose="02020603050405020304" pitchFamily="18" charset="0"/>
                <a:cs typeface="Times" panose="02020603050405020304" pitchFamily="18" charset="0"/>
              </a:rPr>
              <a:t>, M. (2014). Student power in a global perspective and contemporary trends in student organising. </a:t>
            </a:r>
            <a:r>
              <a:rPr lang="en-US" sz="2000" i="1" dirty="0">
                <a:solidFill>
                  <a:schemeClr val="tx2"/>
                </a:solidFill>
                <a:latin typeface="Times" panose="02020603050405020304" pitchFamily="18" charset="0"/>
                <a:cs typeface="Times" panose="02020603050405020304" pitchFamily="18" charset="0"/>
              </a:rPr>
              <a:t>Studies in Higher Education </a:t>
            </a:r>
            <a:r>
              <a:rPr lang="en-US" sz="2000" dirty="0">
                <a:solidFill>
                  <a:schemeClr val="tx2"/>
                </a:solidFill>
                <a:latin typeface="Times" panose="02020603050405020304" pitchFamily="18" charset="0"/>
                <a:cs typeface="Times" panose="02020603050405020304" pitchFamily="18" charset="0"/>
              </a:rPr>
              <a:t>39(3) 2014</a:t>
            </a:r>
            <a:r>
              <a:rPr lang="en-US" sz="2000" i="1" dirty="0">
                <a:solidFill>
                  <a:schemeClr val="tx2"/>
                </a:solidFill>
                <a:latin typeface="Times" panose="02020603050405020304" pitchFamily="18" charset="0"/>
                <a:cs typeface="Times" panose="02020603050405020304" pitchFamily="18" charset="0"/>
              </a:rPr>
              <a:t>: 396-411</a:t>
            </a:r>
            <a:r>
              <a:rPr lang="en-US" sz="2000" i="1" dirty="0" smtClean="0">
                <a:solidFill>
                  <a:schemeClr val="tx2"/>
                </a:solidFill>
                <a:latin typeface="Times" panose="02020603050405020304" pitchFamily="18" charset="0"/>
                <a:cs typeface="Times" panose="02020603050405020304" pitchFamily="18" charset="0"/>
              </a:rPr>
              <a:t>.</a:t>
            </a:r>
          </a:p>
          <a:p>
            <a:pPr>
              <a:lnSpc>
                <a:spcPct val="90000"/>
              </a:lnSpc>
            </a:pPr>
            <a:r>
              <a:rPr lang="en-US" sz="2000" dirty="0">
                <a:solidFill>
                  <a:schemeClr val="tx2"/>
                </a:solidFill>
                <a:latin typeface="Times" panose="02020603050405020304" pitchFamily="18" charset="0"/>
                <a:cs typeface="Times" panose="02020603050405020304" pitchFamily="18" charset="0"/>
              </a:rPr>
              <a:t>KLEMENČIČ, M. (2012</a:t>
            </a:r>
            <a:r>
              <a:rPr lang="en-US" sz="2000" dirty="0" smtClean="0">
                <a:solidFill>
                  <a:schemeClr val="tx2"/>
                </a:solidFill>
                <a:latin typeface="Times" panose="02020603050405020304" pitchFamily="18" charset="0"/>
                <a:cs typeface="Times" panose="02020603050405020304" pitchFamily="18" charset="0"/>
              </a:rPr>
              <a:t>). </a:t>
            </a:r>
            <a:r>
              <a:rPr lang="en-US" sz="2000" dirty="0">
                <a:solidFill>
                  <a:schemeClr val="tx2"/>
                </a:solidFill>
                <a:latin typeface="Times" panose="02020603050405020304" pitchFamily="18" charset="0"/>
                <a:cs typeface="Times" panose="02020603050405020304" pitchFamily="18" charset="0"/>
              </a:rPr>
              <a:t>Student Representation in Western Europe: introduction to the special issue. </a:t>
            </a:r>
            <a:r>
              <a:rPr lang="en-US" sz="2000" i="1" dirty="0">
                <a:solidFill>
                  <a:schemeClr val="tx2"/>
                </a:solidFill>
                <a:latin typeface="Times" panose="02020603050405020304" pitchFamily="18" charset="0"/>
                <a:cs typeface="Times" panose="02020603050405020304" pitchFamily="18" charset="0"/>
              </a:rPr>
              <a:t>European Journal of Higher Education</a:t>
            </a:r>
            <a:r>
              <a:rPr lang="en-US" sz="2000" dirty="0">
                <a:solidFill>
                  <a:schemeClr val="tx2"/>
                </a:solidFill>
                <a:latin typeface="Times" panose="02020603050405020304" pitchFamily="18" charset="0"/>
                <a:cs typeface="Times" panose="02020603050405020304" pitchFamily="18" charset="0"/>
              </a:rPr>
              <a:t> 2(1) 2012: 2-19. </a:t>
            </a:r>
            <a:endParaRPr lang="en-GB" sz="2000" dirty="0">
              <a:solidFill>
                <a:schemeClr val="tx2"/>
              </a:solidFill>
              <a:latin typeface="Times" panose="02020603050405020304" pitchFamily="18" charset="0"/>
              <a:cs typeface="Times" panose="02020603050405020304" pitchFamily="18" charset="0"/>
            </a:endParaRPr>
          </a:p>
        </p:txBody>
      </p:sp>
    </p:spTree>
    <p:extLst>
      <p:ext uri="{BB962C8B-B14F-4D97-AF65-F5344CB8AC3E}">
        <p14:creationId xmlns:p14="http://schemas.microsoft.com/office/powerpoint/2010/main" val="1870939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7613" y="1295400"/>
            <a:ext cx="9753600" cy="5486400"/>
          </a:xfrm>
        </p:spPr>
        <p:txBody>
          <a:bodyPr anchor="ctr" anchorCtr="0">
            <a:normAutofit fontScale="90000"/>
          </a:bodyPr>
          <a:lstStyle/>
          <a:p>
            <a:pPr marL="342900" lvl="0" indent="-342900" eaLnBrk="0" fontAlgn="base" hangingPunct="0">
              <a:lnSpc>
                <a:spcPct val="100000"/>
              </a:lnSpc>
              <a:spcBef>
                <a:spcPct val="20000"/>
              </a:spcBef>
              <a:spcAft>
                <a:spcPts val="1200"/>
              </a:spcAft>
            </a:pPr>
            <a:r>
              <a:rPr lang="en-US" altLang="en-US" sz="2400" kern="0" cap="none" dirty="0" smtClean="0">
                <a:solidFill>
                  <a:srgbClr val="000000"/>
                </a:solidFill>
                <a:latin typeface="Times New Roman"/>
                <a:ea typeface="ＭＳ Ｐゴシック"/>
              </a:rPr>
              <a:t>	</a:t>
            </a:r>
            <a:r>
              <a:rPr lang="en-US" altLang="en-US" sz="2400" b="1" kern="0" cap="none" dirty="0" smtClean="0">
                <a:solidFill>
                  <a:srgbClr val="000000"/>
                </a:solidFill>
                <a:latin typeface="Times New Roman"/>
                <a:ea typeface="ＭＳ Ｐゴシック"/>
              </a:rPr>
              <a:t>I Definitions</a:t>
            </a:r>
            <a:br>
              <a:rPr lang="en-US" altLang="en-US" sz="2400" b="1" kern="0" cap="none" dirty="0" smtClean="0">
                <a:solidFill>
                  <a:srgbClr val="000000"/>
                </a:solidFill>
                <a:latin typeface="Times New Roman"/>
                <a:ea typeface="ＭＳ Ｐゴシック"/>
              </a:rPr>
            </a:br>
            <a:r>
              <a:rPr lang="en-US" altLang="en-US" sz="2400" b="1" kern="0" cap="none" dirty="0" smtClean="0">
                <a:solidFill>
                  <a:srgbClr val="000000"/>
                </a:solidFill>
                <a:latin typeface="Times New Roman"/>
                <a:ea typeface="ＭＳ Ｐゴシック"/>
              </a:rPr>
              <a:t>	</a:t>
            </a:r>
            <a:r>
              <a:rPr lang="en-US" altLang="en-US" sz="2200" b="1" kern="0" cap="none" dirty="0">
                <a:solidFill>
                  <a:srgbClr val="000000"/>
                </a:solidFill>
                <a:latin typeface="Times New Roman"/>
                <a:ea typeface="ＭＳ Ｐゴシック"/>
              </a:rPr>
              <a:t>- </a:t>
            </a:r>
            <a:r>
              <a:rPr lang="en-US" altLang="en-US" sz="2200" kern="0" cap="none" dirty="0" smtClean="0">
                <a:solidFill>
                  <a:srgbClr val="000000"/>
                </a:solidFill>
                <a:latin typeface="Times New Roman"/>
                <a:ea typeface="ＭＳ Ｐゴシック"/>
              </a:rPr>
              <a:t>student representative associations</a:t>
            </a:r>
            <a:r>
              <a:rPr lang="en-US" altLang="en-US" sz="2200" b="1" kern="0" cap="none" dirty="0" smtClean="0">
                <a:solidFill>
                  <a:srgbClr val="000000"/>
                </a:solidFill>
                <a:latin typeface="Times New Roman"/>
                <a:ea typeface="ＭＳ Ｐゴシック"/>
              </a:rPr>
              <a:t/>
            </a:r>
            <a:br>
              <a:rPr lang="en-US" altLang="en-US" sz="2200" b="1" kern="0" cap="none" dirty="0" smtClean="0">
                <a:solidFill>
                  <a:srgbClr val="000000"/>
                </a:solidFill>
                <a:latin typeface="Times New Roman"/>
                <a:ea typeface="ＭＳ Ｐゴシック"/>
              </a:rPr>
            </a:br>
            <a:r>
              <a:rPr lang="en-US" altLang="en-US" sz="2200" b="1" kern="0" cap="none" dirty="0">
                <a:solidFill>
                  <a:srgbClr val="000000"/>
                </a:solidFill>
                <a:latin typeface="Times New Roman"/>
                <a:ea typeface="ＭＳ Ｐゴシック"/>
              </a:rPr>
              <a:t>	</a:t>
            </a:r>
            <a:r>
              <a:rPr lang="en-US" altLang="en-US" sz="2200" b="1" kern="0" cap="none" dirty="0" smtClean="0">
                <a:solidFill>
                  <a:srgbClr val="000000"/>
                </a:solidFill>
                <a:latin typeface="Times New Roman"/>
                <a:ea typeface="ＭＳ Ｐゴシック"/>
              </a:rPr>
              <a:t>- </a:t>
            </a:r>
            <a:r>
              <a:rPr lang="en-US" altLang="en-US" sz="2200" kern="0" cap="none" dirty="0" smtClean="0">
                <a:solidFill>
                  <a:srgbClr val="000000"/>
                </a:solidFill>
                <a:latin typeface="Times New Roman"/>
                <a:ea typeface="ＭＳ Ｐゴシック"/>
              </a:rPr>
              <a:t>differences between student representation, student activism, 	student movements</a:t>
            </a:r>
            <a:r>
              <a:rPr lang="en-US" altLang="en-US" sz="2400" b="1" kern="0" cap="none" dirty="0" smtClean="0">
                <a:solidFill>
                  <a:srgbClr val="000000"/>
                </a:solidFill>
                <a:latin typeface="Times New Roman"/>
                <a:ea typeface="ＭＳ Ｐゴシック"/>
              </a:rPr>
              <a:t/>
            </a:r>
            <a:br>
              <a:rPr lang="en-US" altLang="en-US" sz="2400" b="1" kern="0" cap="none" dirty="0" smtClean="0">
                <a:solidFill>
                  <a:srgbClr val="000000"/>
                </a:solidFill>
                <a:latin typeface="Times New Roman"/>
                <a:ea typeface="ＭＳ Ｐゴシック"/>
              </a:rPr>
            </a:br>
            <a:r>
              <a:rPr lang="en-US" altLang="en-US" sz="2400" b="1" kern="0" cap="none" dirty="0">
                <a:solidFill>
                  <a:srgbClr val="000000"/>
                </a:solidFill>
                <a:latin typeface="Times New Roman"/>
                <a:ea typeface="ＭＳ Ｐゴシック"/>
              </a:rPr>
              <a:t/>
            </a:r>
            <a:br>
              <a:rPr lang="en-US" altLang="en-US" sz="2400" b="1" kern="0" cap="none" dirty="0">
                <a:solidFill>
                  <a:srgbClr val="000000"/>
                </a:solidFill>
                <a:latin typeface="Times New Roman"/>
                <a:ea typeface="ＭＳ Ｐゴシック"/>
              </a:rPr>
            </a:br>
            <a:r>
              <a:rPr lang="en-US" altLang="en-US" sz="2400" b="1" kern="0" cap="none" dirty="0" smtClean="0">
                <a:solidFill>
                  <a:srgbClr val="000000"/>
                </a:solidFill>
                <a:latin typeface="Times New Roman"/>
                <a:ea typeface="ＭＳ Ｐゴシック"/>
              </a:rPr>
              <a:t>II  Student representation on national/regional level in democracies</a:t>
            </a:r>
            <a:br>
              <a:rPr lang="en-US" altLang="en-US" sz="2400" b="1" kern="0" cap="none" dirty="0" smtClean="0">
                <a:solidFill>
                  <a:srgbClr val="000000"/>
                </a:solidFill>
                <a:latin typeface="Times New Roman"/>
                <a:ea typeface="ＭＳ Ｐゴシック"/>
              </a:rPr>
            </a:br>
            <a:r>
              <a:rPr lang="en-US" altLang="en-US" sz="2400" b="1" kern="0" cap="none" dirty="0" smtClean="0">
                <a:solidFill>
                  <a:srgbClr val="000000"/>
                </a:solidFill>
                <a:latin typeface="Times New Roman"/>
                <a:ea typeface="ＭＳ Ｐゴシック"/>
              </a:rPr>
              <a:t>	</a:t>
            </a:r>
            <a:r>
              <a:rPr lang="en-US" altLang="en-US" sz="2200" kern="0" cap="none" dirty="0" smtClean="0">
                <a:solidFill>
                  <a:srgbClr val="000000"/>
                </a:solidFill>
                <a:latin typeface="Times New Roman"/>
                <a:ea typeface="ＭＳ Ｐゴシック"/>
              </a:rPr>
              <a:t>- a typology of national student associations</a:t>
            </a:r>
            <a:br>
              <a:rPr lang="en-US" altLang="en-US" sz="22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t>
            </a:r>
            <a:r>
              <a:rPr lang="en-US" altLang="en-US" sz="2200" kern="0" cap="none" dirty="0" smtClean="0">
                <a:solidFill>
                  <a:srgbClr val="000000"/>
                </a:solidFill>
                <a:latin typeface="Times New Roman"/>
                <a:ea typeface="ＭＳ Ｐゴシック"/>
              </a:rPr>
              <a:t>- a typology of national systems of student representation</a:t>
            </a:r>
            <a:br>
              <a:rPr lang="en-US" altLang="en-US" sz="22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t>
            </a:r>
            <a:r>
              <a:rPr lang="en-US" altLang="en-US" sz="2200" kern="0" cap="none" dirty="0" smtClean="0">
                <a:solidFill>
                  <a:srgbClr val="000000"/>
                </a:solidFill>
                <a:latin typeface="Times New Roman"/>
                <a:ea typeface="ＭＳ Ｐゴシック"/>
              </a:rPr>
              <a:t>- a typology of national systems of student interest intermediation</a:t>
            </a: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b="1" kern="0" cap="none" dirty="0" smtClean="0">
                <a:solidFill>
                  <a:srgbClr val="000000"/>
                </a:solidFill>
                <a:latin typeface="Times New Roman"/>
                <a:ea typeface="ＭＳ Ｐゴシック"/>
              </a:rPr>
              <a:t>III Student representation in institutional governance</a:t>
            </a:r>
            <a:br>
              <a:rPr lang="en-US" altLang="en-US" sz="2400" b="1" kern="0" cap="none" dirty="0" smtClean="0">
                <a:solidFill>
                  <a:srgbClr val="000000"/>
                </a:solidFill>
                <a:latin typeface="Times New Roman"/>
                <a:ea typeface="ＭＳ Ｐゴシック"/>
              </a:rPr>
            </a:br>
            <a:r>
              <a:rPr lang="en-US" altLang="en-US" sz="2400" b="1" kern="0" cap="none" dirty="0">
                <a:solidFill>
                  <a:srgbClr val="000000"/>
                </a:solidFill>
                <a:latin typeface="Times New Roman"/>
                <a:ea typeface="ＭＳ Ｐゴシック"/>
              </a:rPr>
              <a:t>	</a:t>
            </a:r>
            <a:r>
              <a:rPr lang="en-US" altLang="en-US" sz="2200" kern="0" cap="none" dirty="0" smtClean="0">
                <a:solidFill>
                  <a:srgbClr val="000000"/>
                </a:solidFill>
                <a:latin typeface="Times New Roman"/>
                <a:ea typeface="ＭＳ Ｐゴシック"/>
              </a:rPr>
              <a:t>- a typology of student representative bodies within higher education institutions</a:t>
            </a:r>
            <a:br>
              <a:rPr lang="en-US" altLang="en-US" sz="22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t>
            </a:r>
            <a:r>
              <a:rPr lang="en-US" altLang="en-US" sz="2200" kern="0" cap="none" dirty="0" smtClean="0">
                <a:solidFill>
                  <a:srgbClr val="000000"/>
                </a:solidFill>
                <a:latin typeface="Times New Roman"/>
                <a:ea typeface="ＭＳ Ｐゴシック"/>
              </a:rPr>
              <a:t>- a typology of institutional systems of student representation</a:t>
            </a:r>
            <a:br>
              <a:rPr lang="en-US" altLang="en-US" sz="22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t>
            </a:r>
            <a:r>
              <a:rPr lang="en-US" altLang="en-US" sz="2200" kern="0" cap="none" dirty="0" smtClean="0">
                <a:solidFill>
                  <a:srgbClr val="000000"/>
                </a:solidFill>
                <a:latin typeface="Times New Roman"/>
                <a:ea typeface="ＭＳ Ｐゴシック"/>
              </a:rPr>
              <a:t>- autonomy of student representative associations</a:t>
            </a:r>
            <a:br>
              <a:rPr lang="en-US" altLang="en-US" sz="22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t>
            </a:r>
            <a:r>
              <a:rPr lang="en-US" altLang="en-US" sz="2200" kern="0" cap="none" dirty="0" smtClean="0">
                <a:solidFill>
                  <a:srgbClr val="000000"/>
                </a:solidFill>
                <a:latin typeface="Times New Roman"/>
                <a:ea typeface="ＭＳ Ｐゴシック"/>
              </a:rPr>
              <a:t>- legitimacy of student representative associations</a:t>
            </a:r>
            <a:br>
              <a:rPr lang="en-US" altLang="en-US" sz="22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t>
            </a: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b="1" kern="0" cap="none" dirty="0" smtClean="0">
                <a:solidFill>
                  <a:srgbClr val="000000"/>
                </a:solidFill>
                <a:latin typeface="Times New Roman"/>
                <a:ea typeface="ＭＳ Ｐゴシック"/>
              </a:rPr>
              <a:t>IV Theories of change of student representation in higher education governance</a:t>
            </a: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kern="0" cap="none" dirty="0">
                <a:solidFill>
                  <a:srgbClr val="000000"/>
                </a:solidFill>
                <a:latin typeface="Times New Roman"/>
                <a:ea typeface="ＭＳ Ｐゴシック"/>
              </a:rPr>
              <a:t>	</a:t>
            </a:r>
            <a:endParaRPr lang="en-US" altLang="en-US" sz="2000" b="1" kern="0" cap="none" dirty="0">
              <a:solidFill>
                <a:srgbClr val="000000"/>
              </a:solidFill>
              <a:latin typeface="Times New Roman"/>
              <a:ea typeface="ＭＳ Ｐゴシック"/>
            </a:endParaRPr>
          </a:p>
        </p:txBody>
      </p:sp>
      <p:sp>
        <p:nvSpPr>
          <p:cNvPr id="6" name="TextBox 5"/>
          <p:cNvSpPr txBox="1"/>
          <p:nvPr/>
        </p:nvSpPr>
        <p:spPr>
          <a:xfrm>
            <a:off x="1293812" y="153902"/>
            <a:ext cx="8763000" cy="701731"/>
          </a:xfrm>
          <a:prstGeom prst="rect">
            <a:avLst/>
          </a:prstGeom>
          <a:noFill/>
        </p:spPr>
        <p:txBody>
          <a:bodyPr wrap="square" rtlCol="0">
            <a:spAutoFit/>
          </a:bodyPr>
          <a:lstStyle/>
          <a:p>
            <a:pPr>
              <a:lnSpc>
                <a:spcPct val="90000"/>
              </a:lnSpc>
            </a:pPr>
            <a:r>
              <a:rPr lang="en-US" sz="4400" kern="0" dirty="0" smtClean="0">
                <a:solidFill>
                  <a:srgbClr val="4B0000"/>
                </a:solidFill>
                <a:latin typeface="Times New Roman"/>
                <a:ea typeface="ＭＳ Ｐゴシック"/>
              </a:rPr>
              <a:t>Topics addressed</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6052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7613" y="1295401"/>
            <a:ext cx="9753600" cy="5181600"/>
          </a:xfrm>
        </p:spPr>
        <p:txBody>
          <a:bodyPr anchor="ctr" anchorCtr="0">
            <a:normAutofit fontScale="90000"/>
          </a:bodyPr>
          <a:lstStyle/>
          <a:p>
            <a:pPr marL="342900" lvl="0" indent="-342900" eaLnBrk="0" fontAlgn="base" hangingPunct="0">
              <a:lnSpc>
                <a:spcPct val="100000"/>
              </a:lnSpc>
              <a:spcBef>
                <a:spcPct val="20000"/>
              </a:spcBef>
              <a:spcAft>
                <a:spcPts val="1200"/>
              </a:spcAft>
            </a:pPr>
            <a:r>
              <a:rPr lang="en-US" altLang="en-US" sz="2400" kern="0" cap="none" dirty="0" smtClean="0">
                <a:solidFill>
                  <a:srgbClr val="000000"/>
                </a:solidFill>
                <a:latin typeface="Times New Roman"/>
                <a:ea typeface="ＭＳ Ｐゴシック"/>
              </a:rPr>
              <a:t>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200" b="1" kern="0" cap="none" dirty="0" smtClean="0">
                <a:solidFill>
                  <a:srgbClr val="000000"/>
                </a:solidFill>
                <a:latin typeface="Times New Roman"/>
                <a:ea typeface="ＭＳ Ｐゴシック"/>
              </a:rPr>
              <a:t>Student </a:t>
            </a:r>
            <a:r>
              <a:rPr lang="en-US" altLang="en-US" sz="2200" b="1" kern="0" cap="none" dirty="0">
                <a:solidFill>
                  <a:srgbClr val="000000"/>
                </a:solidFill>
                <a:latin typeface="Times New Roman"/>
                <a:ea typeface="ＭＳ Ｐゴシック"/>
              </a:rPr>
              <a:t>representative associations </a:t>
            </a:r>
            <a:r>
              <a:rPr lang="en-US" altLang="en-US" sz="2200" kern="0" cap="none" dirty="0">
                <a:solidFill>
                  <a:srgbClr val="000000"/>
                </a:solidFill>
                <a:latin typeface="Times New Roman"/>
                <a:ea typeface="ＭＳ Ｐゴシック"/>
              </a:rPr>
              <a:t>– student unions, councils, </a:t>
            </a:r>
            <a:r>
              <a:rPr lang="en-US" altLang="en-US" sz="2200" kern="0" cap="none" dirty="0" smtClean="0">
                <a:solidFill>
                  <a:srgbClr val="000000"/>
                </a:solidFill>
                <a:latin typeface="Times New Roman"/>
                <a:ea typeface="ＭＳ Ｐゴシック"/>
              </a:rPr>
              <a:t>guilds, bodies, parliaments</a:t>
            </a:r>
            <a:r>
              <a:rPr lang="en-US" altLang="en-US" sz="2200" kern="0" cap="none" dirty="0">
                <a:solidFill>
                  <a:srgbClr val="000000"/>
                </a:solidFill>
                <a:latin typeface="Times New Roman"/>
                <a:ea typeface="ＭＳ Ｐゴシック"/>
              </a:rPr>
              <a:t>, governments – are those whose </a:t>
            </a:r>
            <a:r>
              <a:rPr lang="en-US" altLang="en-US" sz="2200" b="1" kern="0" cap="none" dirty="0">
                <a:solidFill>
                  <a:srgbClr val="000000"/>
                </a:solidFill>
                <a:latin typeface="Times New Roman"/>
                <a:ea typeface="ＭＳ Ｐゴシック"/>
              </a:rPr>
              <a:t>primary aim is to represent and defend the interests of the collective student body. They </a:t>
            </a:r>
            <a:r>
              <a:rPr lang="en-US" altLang="en-US" sz="2200" b="1" kern="0" cap="none" dirty="0" smtClean="0">
                <a:solidFill>
                  <a:srgbClr val="000000"/>
                </a:solidFill>
                <a:latin typeface="Times New Roman"/>
                <a:ea typeface="ＭＳ Ｐゴシック"/>
              </a:rPr>
              <a:t>organize, </a:t>
            </a:r>
            <a:r>
              <a:rPr lang="en-US" altLang="en-US" sz="2200" b="1" kern="0" cap="none" dirty="0">
                <a:solidFill>
                  <a:srgbClr val="000000"/>
                </a:solidFill>
                <a:latin typeface="Times New Roman"/>
                <a:ea typeface="ＭＳ Ｐゴシック"/>
              </a:rPr>
              <a:t>aggregate and intermediate student interests, provide services for students and </a:t>
            </a:r>
            <a:r>
              <a:rPr lang="en-US" altLang="en-US" sz="2200" b="1" kern="0" cap="none" dirty="0" smtClean="0">
                <a:solidFill>
                  <a:srgbClr val="000000"/>
                </a:solidFill>
                <a:latin typeface="Times New Roman"/>
                <a:ea typeface="ＭＳ Ｐゴシック"/>
              </a:rPr>
              <a:t>organize </a:t>
            </a:r>
            <a:r>
              <a:rPr lang="en-US" altLang="en-US" sz="2200" b="1" kern="0" cap="none" dirty="0">
                <a:solidFill>
                  <a:srgbClr val="000000"/>
                </a:solidFill>
                <a:latin typeface="Times New Roman"/>
                <a:ea typeface="ＭＳ Ｐゴシック"/>
              </a:rPr>
              <a:t>student activities</a:t>
            </a:r>
            <a:r>
              <a:rPr lang="en-US" altLang="en-US" sz="2200" kern="0" cap="none" dirty="0">
                <a:solidFill>
                  <a:srgbClr val="000000"/>
                </a:solidFill>
                <a:latin typeface="Times New Roman"/>
                <a:ea typeface="ＭＳ Ｐゴシック"/>
              </a:rPr>
              <a:t>. They operate on different levels of HE governance: from the sub-institutional, institutional, regional, national </a:t>
            </a:r>
            <a:r>
              <a:rPr lang="en-US" altLang="en-US" sz="2200" kern="0" cap="none" dirty="0" smtClean="0">
                <a:solidFill>
                  <a:srgbClr val="000000"/>
                </a:solidFill>
                <a:latin typeface="Times New Roman"/>
                <a:ea typeface="ＭＳ Ｐゴシック"/>
              </a:rPr>
              <a:t>to supranational level.</a:t>
            </a:r>
            <a:br>
              <a:rPr lang="en-US" altLang="en-US" sz="22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r>
            <a:br>
              <a:rPr lang="en-US" altLang="en-US" sz="2200" kern="0" cap="none" dirty="0">
                <a:solidFill>
                  <a:srgbClr val="000000"/>
                </a:solidFill>
                <a:latin typeface="Times New Roman"/>
                <a:ea typeface="ＭＳ Ｐゴシック"/>
              </a:rPr>
            </a:br>
            <a:r>
              <a:rPr lang="en-US" altLang="en-US" sz="2200" kern="0" cap="none" dirty="0" smtClean="0">
                <a:solidFill>
                  <a:srgbClr val="000000"/>
                </a:solidFill>
                <a:latin typeface="Times New Roman"/>
                <a:ea typeface="ＭＳ Ｐゴシック"/>
              </a:rPr>
              <a:t>Why we study them? </a:t>
            </a:r>
            <a:r>
              <a:rPr lang="en-US" altLang="en-US" sz="2200" kern="0" cap="none" dirty="0">
                <a:solidFill>
                  <a:srgbClr val="000000"/>
                </a:solidFill>
                <a:latin typeface="Times New Roman"/>
                <a:ea typeface="ＭＳ Ｐゴシック"/>
              </a:rPr>
              <a:t/>
            </a:r>
            <a:br>
              <a:rPr lang="en-US" altLang="en-US" sz="2200" kern="0" cap="none" dirty="0">
                <a:solidFill>
                  <a:srgbClr val="000000"/>
                </a:solidFill>
                <a:latin typeface="Times New Roman"/>
                <a:ea typeface="ＭＳ Ｐゴシック"/>
              </a:rPr>
            </a:br>
            <a:r>
              <a:rPr lang="en-US" altLang="en-US" sz="2200" kern="0" cap="none" dirty="0" smtClean="0">
                <a:solidFill>
                  <a:srgbClr val="000000"/>
                </a:solidFill>
                <a:latin typeface="Times New Roman"/>
                <a:ea typeface="ＭＳ Ｐゴシック"/>
              </a:rPr>
              <a:t>- students </a:t>
            </a:r>
            <a:r>
              <a:rPr lang="en-US" altLang="en-US" sz="2200" kern="0" cap="none" dirty="0">
                <a:solidFill>
                  <a:srgbClr val="000000"/>
                </a:solidFill>
                <a:latin typeface="Times New Roman"/>
                <a:ea typeface="ＭＳ Ｐゴシック"/>
              </a:rPr>
              <a:t>the primary constituency in HE, crucial for understanding HE </a:t>
            </a:r>
            <a:r>
              <a:rPr lang="en-US" altLang="en-US" sz="2200" kern="0" cap="none" dirty="0" smtClean="0">
                <a:solidFill>
                  <a:srgbClr val="000000"/>
                </a:solidFill>
                <a:latin typeface="Times New Roman"/>
                <a:ea typeface="ＭＳ Ｐゴシック"/>
              </a:rPr>
              <a:t>governance (Luescher-Mamashela 2013; Klemenčič 2012)</a:t>
            </a:r>
            <a:r>
              <a:rPr lang="en-US" altLang="en-US" sz="2200" kern="0" cap="none" dirty="0">
                <a:solidFill>
                  <a:srgbClr val="000000"/>
                </a:solidFill>
                <a:latin typeface="Times New Roman"/>
                <a:ea typeface="ＭＳ Ｐゴシック"/>
              </a:rPr>
              <a:t/>
            </a:r>
            <a:br>
              <a:rPr lang="en-US" altLang="en-US" sz="2200" kern="0" cap="none" dirty="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historical presence and extensive </a:t>
            </a:r>
            <a:r>
              <a:rPr lang="en-US" altLang="en-US" sz="2200" kern="0" cap="none" dirty="0" smtClean="0">
                <a:solidFill>
                  <a:srgbClr val="000000"/>
                </a:solidFill>
                <a:latin typeface="Times New Roman"/>
                <a:ea typeface="ＭＳ Ｐゴシック"/>
              </a:rPr>
              <a:t>activity (Klemenčič 2012; 2014)</a:t>
            </a:r>
            <a:r>
              <a:rPr lang="en-US" altLang="en-US" sz="2200" kern="0" cap="none" dirty="0">
                <a:solidFill>
                  <a:srgbClr val="000000"/>
                </a:solidFill>
                <a:latin typeface="Times New Roman"/>
                <a:ea typeface="ＭＳ Ｐゴシック"/>
              </a:rPr>
              <a:t/>
            </a:r>
            <a:br>
              <a:rPr lang="en-US" altLang="en-US" sz="2200" kern="0" cap="none" dirty="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t>
            </a:r>
            <a:r>
              <a:rPr lang="en-US" altLang="en-US" sz="2200" kern="0" cap="none" dirty="0" smtClean="0">
                <a:solidFill>
                  <a:srgbClr val="000000"/>
                </a:solidFill>
                <a:latin typeface="Times New Roman"/>
                <a:ea typeface="ＭＳ Ｐゴシック"/>
              </a:rPr>
              <a:t>interest groups crucial </a:t>
            </a:r>
            <a:r>
              <a:rPr lang="en-US" altLang="en-US" sz="2200" kern="0" cap="none" dirty="0">
                <a:solidFill>
                  <a:srgbClr val="000000"/>
                </a:solidFill>
                <a:latin typeface="Times New Roman"/>
                <a:ea typeface="ＭＳ Ｐゴシック"/>
              </a:rPr>
              <a:t>to understanding </a:t>
            </a:r>
            <a:r>
              <a:rPr lang="en-US" altLang="en-US" sz="2200" kern="0" cap="none" dirty="0" smtClean="0">
                <a:solidFill>
                  <a:srgbClr val="000000"/>
                </a:solidFill>
                <a:latin typeface="Times New Roman"/>
                <a:ea typeface="ＭＳ Ｐゴシック"/>
              </a:rPr>
              <a:t>functioning of </a:t>
            </a:r>
            <a:r>
              <a:rPr lang="en-US" altLang="en-US" sz="2200" kern="0" cap="none" dirty="0">
                <a:solidFill>
                  <a:srgbClr val="000000"/>
                </a:solidFill>
                <a:latin typeface="Times New Roman"/>
                <a:ea typeface="ＭＳ Ｐゴシック"/>
              </a:rPr>
              <a:t>advanced </a:t>
            </a:r>
            <a:r>
              <a:rPr lang="en-US" altLang="en-US" sz="2200" kern="0" cap="none" dirty="0" smtClean="0">
                <a:solidFill>
                  <a:srgbClr val="000000"/>
                </a:solidFill>
                <a:latin typeface="Times New Roman"/>
                <a:ea typeface="ＭＳ Ｐゴシック"/>
              </a:rPr>
              <a:t>democracies </a:t>
            </a:r>
            <a:r>
              <a:rPr lang="en-US" altLang="en-US" sz="2200" kern="0" cap="none" dirty="0">
                <a:solidFill>
                  <a:srgbClr val="000000"/>
                </a:solidFill>
                <a:latin typeface="Times New Roman"/>
                <a:ea typeface="ＭＳ Ｐゴシック"/>
              </a:rPr>
              <a:t>(Eising 2008</a:t>
            </a:r>
            <a:r>
              <a:rPr lang="en-US" altLang="en-US" sz="2200" kern="0" cap="none" dirty="0" smtClean="0">
                <a:solidFill>
                  <a:srgbClr val="000000"/>
                </a:solidFill>
                <a:latin typeface="Times New Roman"/>
                <a:ea typeface="ＭＳ Ｐゴシック"/>
              </a:rPr>
              <a:t>)</a:t>
            </a:r>
            <a:br>
              <a:rPr lang="en-US" altLang="en-US" sz="2200" kern="0" cap="none" dirty="0" smtClean="0">
                <a:solidFill>
                  <a:srgbClr val="000000"/>
                </a:solidFill>
                <a:latin typeface="Times New Roman"/>
                <a:ea typeface="ＭＳ Ｐゴシック"/>
              </a:rPr>
            </a:br>
            <a:r>
              <a:rPr lang="en-US" altLang="en-US" sz="2200" kern="0" cap="none" dirty="0" smtClean="0">
                <a:solidFill>
                  <a:srgbClr val="000000"/>
                </a:solidFill>
                <a:latin typeface="Times New Roman"/>
                <a:ea typeface="ＭＳ Ｐゴシック"/>
              </a:rPr>
              <a:t>- the </a:t>
            </a:r>
            <a:r>
              <a:rPr lang="en-US" altLang="en-US" sz="2200" kern="0" cap="none" dirty="0">
                <a:solidFill>
                  <a:srgbClr val="000000"/>
                </a:solidFill>
                <a:latin typeface="Times New Roman"/>
                <a:ea typeface="ＭＳ Ｐゴシック"/>
              </a:rPr>
              <a:t>role of interest groups in policy processes increasing (Falkner 2000; Beyers et </a:t>
            </a:r>
            <a:r>
              <a:rPr lang="en-US" altLang="en-US" sz="2200" kern="0" cap="none" dirty="0" smtClean="0">
                <a:solidFill>
                  <a:srgbClr val="000000"/>
                </a:solidFill>
                <a:latin typeface="Times New Roman"/>
                <a:ea typeface="ＭＳ Ｐゴシック"/>
              </a:rPr>
              <a:t>al. </a:t>
            </a:r>
            <a:r>
              <a:rPr lang="en-US" altLang="en-US" sz="2200" kern="0" cap="none" dirty="0">
                <a:solidFill>
                  <a:srgbClr val="000000"/>
                </a:solidFill>
                <a:latin typeface="Times New Roman"/>
                <a:ea typeface="ＭＳ Ｐゴシック"/>
              </a:rPr>
              <a:t>2008)</a:t>
            </a:r>
            <a:br>
              <a:rPr lang="en-US" altLang="en-US" sz="2200" kern="0" cap="none" dirty="0">
                <a:solidFill>
                  <a:srgbClr val="000000"/>
                </a:solidFill>
                <a:latin typeface="Times New Roman"/>
                <a:ea typeface="ＭＳ Ｐゴシック"/>
              </a:rPr>
            </a:b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kern="0" cap="none" dirty="0">
                <a:solidFill>
                  <a:srgbClr val="000000"/>
                </a:solidFill>
                <a:latin typeface="Times New Roman"/>
                <a:ea typeface="ＭＳ Ｐゴシック"/>
              </a:rPr>
              <a:t>	</a:t>
            </a: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b="1" kern="0" cap="none" dirty="0" smtClean="0">
                <a:solidFill>
                  <a:srgbClr val="000000"/>
                </a:solidFill>
                <a:latin typeface="Times New Roman"/>
                <a:ea typeface="ＭＳ Ｐゴシック"/>
              </a:rPr>
              <a:t/>
            </a:r>
            <a:br>
              <a:rPr lang="en-US" altLang="en-US" sz="2000" b="1" kern="0" cap="none" dirty="0" smtClean="0">
                <a:solidFill>
                  <a:srgbClr val="000000"/>
                </a:solidFill>
                <a:latin typeface="Times New Roman"/>
                <a:ea typeface="ＭＳ Ｐゴシック"/>
              </a:rPr>
            </a:br>
            <a:r>
              <a:rPr lang="en-US" altLang="en-US" sz="2000" b="1" kern="0" cap="none" dirty="0" smtClean="0">
                <a:solidFill>
                  <a:srgbClr val="000000"/>
                </a:solidFill>
                <a:latin typeface="Times New Roman"/>
                <a:ea typeface="ＭＳ Ｐゴシック"/>
              </a:rPr>
              <a:t/>
            </a:r>
            <a:br>
              <a:rPr lang="en-US" altLang="en-US" sz="2000" b="1" kern="0" cap="none" dirty="0" smtClean="0">
                <a:solidFill>
                  <a:srgbClr val="000000"/>
                </a:solidFill>
                <a:latin typeface="Times New Roman"/>
                <a:ea typeface="ＭＳ Ｐゴシック"/>
              </a:rPr>
            </a:br>
            <a:endParaRPr lang="en-US" altLang="en-US" sz="2000" b="1" kern="0" cap="none" dirty="0">
              <a:solidFill>
                <a:srgbClr val="000000"/>
              </a:solidFill>
              <a:latin typeface="Times New Roman"/>
              <a:ea typeface="ＭＳ Ｐゴシック"/>
            </a:endParaRPr>
          </a:p>
        </p:txBody>
      </p:sp>
      <p:sp>
        <p:nvSpPr>
          <p:cNvPr id="6" name="TextBox 5"/>
          <p:cNvSpPr txBox="1"/>
          <p:nvPr/>
        </p:nvSpPr>
        <p:spPr>
          <a:xfrm>
            <a:off x="1293812" y="487334"/>
            <a:ext cx="8763000" cy="1311128"/>
          </a:xfrm>
          <a:prstGeom prst="rect">
            <a:avLst/>
          </a:prstGeom>
          <a:noFill/>
        </p:spPr>
        <p:txBody>
          <a:bodyPr wrap="square" rtlCol="0">
            <a:spAutoFit/>
          </a:bodyPr>
          <a:lstStyle/>
          <a:p>
            <a:pPr>
              <a:lnSpc>
                <a:spcPct val="90000"/>
              </a:lnSpc>
            </a:pPr>
            <a:r>
              <a:rPr lang="en-US" sz="4400" kern="0" dirty="0" smtClean="0">
                <a:solidFill>
                  <a:srgbClr val="4B0000"/>
                </a:solidFill>
                <a:latin typeface="Times New Roman"/>
                <a:ea typeface="ＭＳ Ｐゴシック"/>
              </a:rPr>
              <a:t>I Definition of student representative associations</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0180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7613" y="2407859"/>
            <a:ext cx="9753600" cy="4069141"/>
          </a:xfrm>
        </p:spPr>
        <p:txBody>
          <a:bodyPr anchor="ctr" anchorCtr="0">
            <a:normAutofit fontScale="90000"/>
          </a:bodyPr>
          <a:lstStyle/>
          <a:p>
            <a:pPr marL="342900" lvl="0" indent="-342900" eaLnBrk="0" fontAlgn="base" hangingPunct="0">
              <a:lnSpc>
                <a:spcPct val="100000"/>
              </a:lnSpc>
              <a:spcBef>
                <a:spcPct val="20000"/>
              </a:spcBef>
              <a:spcAft>
                <a:spcPts val="1200"/>
              </a:spcAft>
            </a:pPr>
            <a:r>
              <a:rPr lang="en-US" altLang="en-US" sz="2400" kern="0" cap="none" dirty="0" smtClean="0">
                <a:solidFill>
                  <a:srgbClr val="000000"/>
                </a:solidFill>
                <a:latin typeface="Times New Roman"/>
                <a:ea typeface="ＭＳ Ｐゴシック"/>
              </a:rPr>
              <a:t>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200" b="1" kern="0" cap="none" dirty="0" smtClean="0">
                <a:solidFill>
                  <a:srgbClr val="000000"/>
                </a:solidFill>
                <a:latin typeface="Times New Roman"/>
                <a:ea typeface="ＭＳ Ｐゴシック"/>
              </a:rPr>
              <a:t>Student representation </a:t>
            </a:r>
            <a:r>
              <a:rPr lang="en-US" altLang="en-US" sz="2200" kern="0" cap="none" dirty="0" smtClean="0">
                <a:solidFill>
                  <a:srgbClr val="000000"/>
                </a:solidFill>
                <a:latin typeface="Times New Roman"/>
                <a:ea typeface="ＭＳ Ｐゴシック"/>
              </a:rPr>
              <a:t>– student membership in collective </a:t>
            </a:r>
            <a:r>
              <a:rPr lang="en-US" altLang="en-US" sz="2200" kern="0" cap="none" dirty="0">
                <a:solidFill>
                  <a:srgbClr val="000000"/>
                </a:solidFill>
                <a:latin typeface="Times New Roman"/>
                <a:ea typeface="ＭＳ Ｐゴシック"/>
              </a:rPr>
              <a:t>organizations within </a:t>
            </a:r>
            <a:r>
              <a:rPr lang="en-US" altLang="en-US" sz="2200" kern="0" cap="none" dirty="0" smtClean="0">
                <a:solidFill>
                  <a:srgbClr val="000000"/>
                </a:solidFill>
                <a:latin typeface="Times New Roman"/>
                <a:ea typeface="ＭＳ Ｐゴシック"/>
              </a:rPr>
              <a:t>higher education institutions and national systems, </a:t>
            </a:r>
            <a:r>
              <a:rPr lang="en-US" altLang="en-US" sz="2200" kern="0" cap="none" dirty="0">
                <a:solidFill>
                  <a:srgbClr val="000000"/>
                </a:solidFill>
                <a:latin typeface="Times New Roman"/>
                <a:ea typeface="ＭＳ Ｐゴシック"/>
              </a:rPr>
              <a:t>organized for the purpose of representing the interests of </a:t>
            </a:r>
            <a:r>
              <a:rPr lang="en-US" altLang="en-US" sz="2200" kern="0" cap="none" dirty="0" smtClean="0">
                <a:solidFill>
                  <a:srgbClr val="000000"/>
                </a:solidFill>
                <a:latin typeface="Times New Roman"/>
                <a:ea typeface="ＭＳ Ｐゴシック"/>
              </a:rPr>
              <a:t>students; formal and typically institutionalized form of student organizing. </a:t>
            </a:r>
            <a:r>
              <a:rPr lang="en-US" altLang="en-US" sz="2200" kern="0" cap="none" dirty="0" smtClean="0">
                <a:solidFill>
                  <a:srgbClr val="000000"/>
                </a:solidFill>
                <a:latin typeface="Times New Roman"/>
                <a:ea typeface="ＭＳ Ｐゴシック"/>
              </a:rPr>
              <a:t/>
            </a:r>
            <a:br>
              <a:rPr lang="en-US" altLang="en-US" sz="22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r>
            <a:br>
              <a:rPr lang="en-US" altLang="en-US" sz="2200" kern="0" cap="none" dirty="0">
                <a:solidFill>
                  <a:srgbClr val="000000"/>
                </a:solidFill>
                <a:latin typeface="Times New Roman"/>
                <a:ea typeface="ＭＳ Ｐゴシック"/>
              </a:rPr>
            </a:br>
            <a:r>
              <a:rPr lang="en-US" altLang="en-US" sz="2200" b="1" kern="0" cap="none" dirty="0" smtClean="0">
                <a:solidFill>
                  <a:srgbClr val="000000"/>
                </a:solidFill>
                <a:latin typeface="Times New Roman"/>
                <a:ea typeface="ＭＳ Ｐゴシック"/>
              </a:rPr>
              <a:t>Student </a:t>
            </a:r>
            <a:r>
              <a:rPr lang="en-US" altLang="en-US" sz="2200" b="1" kern="0" cap="none" dirty="0" smtClean="0">
                <a:solidFill>
                  <a:srgbClr val="000000"/>
                </a:solidFill>
                <a:latin typeface="Times New Roman"/>
                <a:ea typeface="ＭＳ Ｐゴシック"/>
              </a:rPr>
              <a:t>activism </a:t>
            </a:r>
            <a:r>
              <a:rPr lang="en-US" altLang="en-US" sz="2200" kern="0" cap="none" dirty="0" smtClean="0">
                <a:solidFill>
                  <a:srgbClr val="000000"/>
                </a:solidFill>
                <a:latin typeface="Times New Roman"/>
                <a:ea typeface="ＭＳ Ｐゴシック"/>
              </a:rPr>
              <a:t>– student mobilization in protests or other social movements with a particular grievance of student, higher education or broader societal relevance; participation of individual students, groups of students and/or student organisations in a group action which is typically loose, non-hierarchical and not institutionalized. </a:t>
            </a:r>
            <a:r>
              <a:rPr lang="en-US" altLang="en-US" sz="2200" kern="0" cap="none" dirty="0" smtClean="0">
                <a:solidFill>
                  <a:srgbClr val="000000"/>
                </a:solidFill>
                <a:latin typeface="Times New Roman"/>
                <a:ea typeface="ＭＳ Ｐゴシック"/>
              </a:rPr>
              <a:t/>
            </a:r>
            <a:br>
              <a:rPr lang="en-US" altLang="en-US" sz="22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r>
            <a:br>
              <a:rPr lang="en-US" altLang="en-US" sz="2200" kern="0" cap="none" dirty="0">
                <a:solidFill>
                  <a:srgbClr val="000000"/>
                </a:solidFill>
                <a:latin typeface="Times New Roman"/>
                <a:ea typeface="ＭＳ Ｐゴシック"/>
              </a:rPr>
            </a:br>
            <a:r>
              <a:rPr lang="en-US" altLang="en-US" sz="2200" b="1" kern="0" cap="none" dirty="0" smtClean="0">
                <a:solidFill>
                  <a:srgbClr val="000000"/>
                </a:solidFill>
                <a:latin typeface="Times New Roman"/>
                <a:ea typeface="ＭＳ Ｐゴシック"/>
              </a:rPr>
              <a:t>Student movement </a:t>
            </a:r>
            <a:r>
              <a:rPr lang="en-US" altLang="en-US" sz="2200" kern="0" cap="none" dirty="0" smtClean="0">
                <a:solidFill>
                  <a:srgbClr val="000000"/>
                </a:solidFill>
                <a:latin typeface="Times New Roman"/>
                <a:ea typeface="ＭＳ Ｐゴシック"/>
              </a:rPr>
              <a:t>– </a:t>
            </a:r>
            <a:r>
              <a:rPr lang="en-US" altLang="en-US" sz="2200" kern="0" cap="none" dirty="0">
                <a:solidFill>
                  <a:srgbClr val="000000"/>
                </a:solidFill>
                <a:latin typeface="Times New Roman"/>
                <a:ea typeface="ＭＳ Ｐゴシック"/>
              </a:rPr>
              <a:t>is a broad term for the development of a collective </a:t>
            </a:r>
            <a:r>
              <a:rPr lang="en-US" altLang="en-US" sz="2200" kern="0" cap="none" dirty="0" smtClean="0">
                <a:solidFill>
                  <a:srgbClr val="000000"/>
                </a:solidFill>
                <a:latin typeface="Times New Roman"/>
                <a:ea typeface="ＭＳ Ｐゴシック"/>
              </a:rPr>
              <a:t>organization of students, </a:t>
            </a:r>
            <a:r>
              <a:rPr lang="en-US" altLang="en-US" sz="2200" kern="0" cap="none" dirty="0">
                <a:solidFill>
                  <a:srgbClr val="000000"/>
                </a:solidFill>
                <a:latin typeface="Times New Roman"/>
                <a:ea typeface="ＭＳ Ｐゴシック"/>
              </a:rPr>
              <a:t>to </a:t>
            </a:r>
            <a:r>
              <a:rPr lang="en-US" altLang="en-US" sz="2200" kern="0" cap="none" dirty="0" smtClean="0">
                <a:solidFill>
                  <a:srgbClr val="000000"/>
                </a:solidFill>
                <a:latin typeface="Times New Roman"/>
                <a:ea typeface="ＭＳ Ｐゴシック"/>
              </a:rPr>
              <a:t>represent student interests and campaign </a:t>
            </a:r>
            <a:r>
              <a:rPr lang="en-US" altLang="en-US" sz="2200" kern="0" cap="none" dirty="0">
                <a:solidFill>
                  <a:srgbClr val="000000"/>
                </a:solidFill>
                <a:latin typeface="Times New Roman"/>
                <a:ea typeface="ＭＳ Ｐゴシック"/>
              </a:rPr>
              <a:t>for </a:t>
            </a:r>
            <a:r>
              <a:rPr lang="en-US" altLang="en-US" sz="2200" kern="0" cap="none" dirty="0" smtClean="0">
                <a:solidFill>
                  <a:srgbClr val="000000"/>
                </a:solidFill>
                <a:latin typeface="Times New Roman"/>
                <a:ea typeface="ＭＳ Ｐゴシック"/>
              </a:rPr>
              <a:t>better study conditions and social  welfare conditions of students. </a:t>
            </a: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t>
            </a: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b="1" kern="0" cap="none" dirty="0">
                <a:solidFill>
                  <a:srgbClr val="000000"/>
                </a:solidFill>
                <a:latin typeface="Times New Roman"/>
                <a:ea typeface="ＭＳ Ｐゴシック"/>
              </a:rPr>
              <a:t/>
            </a:r>
            <a:br>
              <a:rPr lang="en-US" altLang="en-US" sz="2400" b="1" kern="0" cap="none" dirty="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r>
            <a:br>
              <a:rPr lang="en-US" altLang="en-US" sz="2200" kern="0" cap="none" dirty="0">
                <a:solidFill>
                  <a:srgbClr val="000000"/>
                </a:solidFill>
                <a:latin typeface="Times New Roman"/>
                <a:ea typeface="ＭＳ Ｐゴシック"/>
              </a:rPr>
            </a:b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kern="0" cap="none" dirty="0">
                <a:solidFill>
                  <a:srgbClr val="000000"/>
                </a:solidFill>
                <a:latin typeface="Times New Roman"/>
                <a:ea typeface="ＭＳ Ｐゴシック"/>
              </a:rPr>
              <a:t>	</a:t>
            </a: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b="1" kern="0" cap="none" dirty="0" smtClean="0">
                <a:solidFill>
                  <a:srgbClr val="000000"/>
                </a:solidFill>
                <a:latin typeface="Times New Roman"/>
                <a:ea typeface="ＭＳ Ｐゴシック"/>
              </a:rPr>
              <a:t/>
            </a:r>
            <a:br>
              <a:rPr lang="en-US" altLang="en-US" sz="2000" b="1" kern="0" cap="none" dirty="0" smtClean="0">
                <a:solidFill>
                  <a:srgbClr val="000000"/>
                </a:solidFill>
                <a:latin typeface="Times New Roman"/>
                <a:ea typeface="ＭＳ Ｐゴシック"/>
              </a:rPr>
            </a:br>
            <a:r>
              <a:rPr lang="en-US" altLang="en-US" sz="2000" b="1" kern="0" cap="none" dirty="0" smtClean="0">
                <a:solidFill>
                  <a:srgbClr val="000000"/>
                </a:solidFill>
                <a:latin typeface="Times New Roman"/>
                <a:ea typeface="ＭＳ Ｐゴシック"/>
              </a:rPr>
              <a:t/>
            </a:r>
            <a:br>
              <a:rPr lang="en-US" altLang="en-US" sz="2000" b="1" kern="0" cap="none" dirty="0" smtClean="0">
                <a:solidFill>
                  <a:srgbClr val="000000"/>
                </a:solidFill>
                <a:latin typeface="Times New Roman"/>
                <a:ea typeface="ＭＳ Ｐゴシック"/>
              </a:rPr>
            </a:br>
            <a:endParaRPr lang="en-US" altLang="en-US" sz="2000" b="1" kern="0" cap="none" dirty="0">
              <a:solidFill>
                <a:srgbClr val="000000"/>
              </a:solidFill>
              <a:latin typeface="Times New Roman"/>
              <a:ea typeface="ＭＳ Ｐゴシック"/>
            </a:endParaRPr>
          </a:p>
        </p:txBody>
      </p:sp>
      <p:sp>
        <p:nvSpPr>
          <p:cNvPr id="6" name="TextBox 5"/>
          <p:cNvSpPr txBox="1"/>
          <p:nvPr/>
        </p:nvSpPr>
        <p:spPr>
          <a:xfrm>
            <a:off x="1293812" y="487334"/>
            <a:ext cx="10210800" cy="1920526"/>
          </a:xfrm>
          <a:prstGeom prst="rect">
            <a:avLst/>
          </a:prstGeom>
          <a:noFill/>
        </p:spPr>
        <p:txBody>
          <a:bodyPr wrap="square" rtlCol="0">
            <a:spAutoFit/>
          </a:bodyPr>
          <a:lstStyle/>
          <a:p>
            <a:pPr>
              <a:lnSpc>
                <a:spcPct val="90000"/>
              </a:lnSpc>
            </a:pPr>
            <a:r>
              <a:rPr lang="en-US" sz="4400" kern="0" dirty="0" smtClean="0">
                <a:solidFill>
                  <a:srgbClr val="4B0000"/>
                </a:solidFill>
                <a:latin typeface="Times New Roman"/>
                <a:ea typeface="ＭＳ Ｐゴシック"/>
              </a:rPr>
              <a:t>I Differentiating between between student representation, student activism and student </a:t>
            </a:r>
            <a:endParaRPr lang="en-US" sz="4400" kern="0" dirty="0" smtClean="0">
              <a:solidFill>
                <a:srgbClr val="4B0000"/>
              </a:solidFill>
              <a:latin typeface="Times New Roman"/>
              <a:ea typeface="ＭＳ Ｐゴシック"/>
            </a:endParaRPr>
          </a:p>
          <a:p>
            <a:pPr>
              <a:lnSpc>
                <a:spcPct val="90000"/>
              </a:lnSpc>
            </a:pPr>
            <a:r>
              <a:rPr lang="en-US" sz="4400" kern="0" dirty="0" smtClean="0">
                <a:solidFill>
                  <a:srgbClr val="4B0000"/>
                </a:solidFill>
                <a:latin typeface="Times New Roman"/>
                <a:ea typeface="ＭＳ Ｐゴシック"/>
              </a:rPr>
              <a:t>movements</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9234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7613" y="1295401"/>
            <a:ext cx="9753600" cy="5181600"/>
          </a:xfrm>
        </p:spPr>
        <p:txBody>
          <a:bodyPr anchor="ctr" anchorCtr="0">
            <a:normAutofit fontScale="90000"/>
          </a:bodyPr>
          <a:lstStyle/>
          <a:p>
            <a:pPr marL="342900" lvl="0" indent="-342900" eaLnBrk="0" fontAlgn="base" hangingPunct="0">
              <a:lnSpc>
                <a:spcPct val="100000"/>
              </a:lnSpc>
              <a:spcBef>
                <a:spcPct val="20000"/>
              </a:spcBef>
              <a:spcAft>
                <a:spcPts val="1200"/>
              </a:spcAft>
            </a:pPr>
            <a:r>
              <a:rPr lang="en-US" altLang="en-US" sz="2400" kern="0" cap="none" dirty="0" smtClean="0">
                <a:solidFill>
                  <a:srgbClr val="000000"/>
                </a:solidFill>
                <a:latin typeface="Times New Roman"/>
                <a:ea typeface="ＭＳ Ｐゴシック"/>
              </a:rPr>
              <a:t>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1. How students as collective body are organised </a:t>
            </a:r>
            <a:r>
              <a:rPr lang="en-US" altLang="en-US" sz="2400" kern="0" cap="none" dirty="0" smtClean="0">
                <a:solidFill>
                  <a:srgbClr val="000000"/>
                </a:solidFill>
                <a:latin typeface="Times New Roman"/>
                <a:ea typeface="ＭＳ Ｐゴシック"/>
              </a:rPr>
              <a:t>at the level of national higher education governance, i.e. in relation to the government, parliament and higher education stakeholders? – </a:t>
            </a:r>
            <a:r>
              <a:rPr lang="en-US" altLang="en-US" sz="2400" kern="0" cap="none" dirty="0">
                <a:solidFill>
                  <a:srgbClr val="000000"/>
                </a:solidFill>
                <a:latin typeface="Times New Roman"/>
                <a:ea typeface="ＭＳ Ｐゴシック"/>
              </a:rPr>
              <a:t>a</a:t>
            </a:r>
            <a:r>
              <a:rPr lang="en-US" altLang="en-US" sz="2400" kern="0" cap="none" dirty="0" smtClean="0">
                <a:solidFill>
                  <a:srgbClr val="000000"/>
                </a:solidFill>
                <a:latin typeface="Times New Roman"/>
                <a:ea typeface="ＭＳ Ｐゴシック"/>
              </a:rPr>
              <a:t> spectrum between two ideal </a:t>
            </a:r>
            <a:r>
              <a:rPr lang="en-US" altLang="en-US" sz="2400" b="1" kern="0" cap="none" dirty="0" smtClean="0">
                <a:solidFill>
                  <a:srgbClr val="000000"/>
                </a:solidFill>
                <a:latin typeface="Times New Roman"/>
                <a:ea typeface="ＭＳ Ｐゴシック"/>
              </a:rPr>
              <a:t>organizational</a:t>
            </a:r>
            <a:r>
              <a:rPr lang="en-US" altLang="en-US" sz="2400" kern="0" cap="none" dirty="0" smtClean="0">
                <a:solidFill>
                  <a:srgbClr val="000000"/>
                </a:solidFill>
                <a:latin typeface="Times New Roman"/>
                <a:ea typeface="ＭＳ Ｐゴシック"/>
              </a:rPr>
              <a:t> </a:t>
            </a:r>
            <a:r>
              <a:rPr lang="en-US" altLang="en-US" sz="2400" b="1" kern="0" cap="none" dirty="0" smtClean="0">
                <a:solidFill>
                  <a:srgbClr val="000000"/>
                </a:solidFill>
                <a:latin typeface="Times New Roman"/>
                <a:ea typeface="ＭＳ Ｐゴシック"/>
              </a:rPr>
              <a:t>types</a:t>
            </a:r>
            <a:r>
              <a:rPr lang="en-US" altLang="en-US" sz="2400" kern="0" cap="none" dirty="0" smtClean="0">
                <a:solidFill>
                  <a:srgbClr val="000000"/>
                </a:solidFill>
                <a:latin typeface="Times New Roman"/>
                <a:ea typeface="ＭＳ Ｐゴシック"/>
              </a:rPr>
              <a:t> of national (regional) </a:t>
            </a:r>
            <a:r>
              <a:rPr lang="en-US" altLang="en-US" sz="2400" b="1" kern="0" cap="none" dirty="0" smtClean="0">
                <a:solidFill>
                  <a:srgbClr val="000000"/>
                </a:solidFill>
                <a:latin typeface="Times New Roman"/>
                <a:ea typeface="ＭＳ Ｐゴシック"/>
              </a:rPr>
              <a:t>student associations</a:t>
            </a: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2. How student interests </a:t>
            </a:r>
            <a:r>
              <a:rPr lang="en-US" altLang="en-US" sz="2400" kern="0" cap="none" dirty="0">
                <a:solidFill>
                  <a:srgbClr val="000000"/>
                </a:solidFill>
                <a:latin typeface="Times New Roman"/>
                <a:ea typeface="ＭＳ Ｐゴシック"/>
              </a:rPr>
              <a:t>are aggregated, articulated and intermediated into public policy making</a:t>
            </a:r>
            <a:r>
              <a:rPr lang="en-US" altLang="en-US" sz="2400" kern="0" cap="none" dirty="0" smtClean="0">
                <a:solidFill>
                  <a:srgbClr val="000000"/>
                </a:solidFill>
                <a:latin typeface="Times New Roman"/>
                <a:ea typeface="ＭＳ Ｐゴシック"/>
              </a:rPr>
              <a:t>? – different </a:t>
            </a:r>
            <a:r>
              <a:rPr lang="en-US" altLang="en-US" sz="2400" b="1" kern="0" cap="none" dirty="0" smtClean="0">
                <a:solidFill>
                  <a:srgbClr val="000000"/>
                </a:solidFill>
                <a:latin typeface="Times New Roman"/>
                <a:ea typeface="ＭＳ Ｐゴシック"/>
              </a:rPr>
              <a:t>types</a:t>
            </a:r>
            <a:r>
              <a:rPr lang="en-US" altLang="en-US" sz="2400" kern="0" cap="none" dirty="0" smtClean="0">
                <a:solidFill>
                  <a:srgbClr val="000000"/>
                </a:solidFill>
                <a:latin typeface="Times New Roman"/>
                <a:ea typeface="ＭＳ Ｐゴシック"/>
              </a:rPr>
              <a:t> of national </a:t>
            </a:r>
            <a:r>
              <a:rPr lang="en-US" altLang="en-US" sz="2400" b="1" kern="0" cap="none" dirty="0" smtClean="0">
                <a:solidFill>
                  <a:srgbClr val="000000"/>
                </a:solidFill>
                <a:latin typeface="Times New Roman"/>
                <a:ea typeface="ＭＳ Ｐゴシック"/>
              </a:rPr>
              <a:t>systems of student representation </a:t>
            </a:r>
            <a:r>
              <a:rPr lang="en-US" altLang="en-US" sz="2400" kern="0" cap="none" dirty="0" smtClean="0">
                <a:solidFill>
                  <a:srgbClr val="000000"/>
                </a:solidFill>
                <a:latin typeface="Times New Roman"/>
                <a:ea typeface="ＭＳ Ｐゴシック"/>
              </a:rPr>
              <a:t>and national </a:t>
            </a:r>
            <a:r>
              <a:rPr lang="en-US" altLang="en-US" sz="2400" b="1" kern="0" cap="none" dirty="0" smtClean="0">
                <a:solidFill>
                  <a:srgbClr val="000000"/>
                </a:solidFill>
                <a:latin typeface="Times New Roman"/>
                <a:ea typeface="ＭＳ Ｐゴシック"/>
              </a:rPr>
              <a:t>systems of student interest intermediation</a:t>
            </a: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3. </a:t>
            </a:r>
            <a:r>
              <a:rPr lang="en-US" altLang="en-US" sz="2400" kern="0" cap="none" dirty="0">
                <a:solidFill>
                  <a:srgbClr val="000000"/>
                </a:solidFill>
                <a:latin typeface="Times New Roman"/>
                <a:ea typeface="ＭＳ Ｐゴシック"/>
              </a:rPr>
              <a:t>How can we explain </a:t>
            </a:r>
            <a:r>
              <a:rPr lang="en-US" altLang="en-US" sz="2400" b="1" kern="0" cap="none" dirty="0">
                <a:solidFill>
                  <a:srgbClr val="000000"/>
                </a:solidFill>
                <a:latin typeface="Times New Roman"/>
                <a:ea typeface="ＭＳ Ｐゴシック"/>
              </a:rPr>
              <a:t>change</a:t>
            </a:r>
            <a:r>
              <a:rPr lang="en-US" altLang="en-US" sz="2400" kern="0" cap="none" dirty="0">
                <a:solidFill>
                  <a:srgbClr val="000000"/>
                </a:solidFill>
                <a:latin typeface="Times New Roman"/>
                <a:ea typeface="ＭＳ Ｐゴシック"/>
              </a:rPr>
              <a:t> in </a:t>
            </a:r>
            <a:r>
              <a:rPr lang="en-US" altLang="en-US" sz="2400" kern="0" cap="none" dirty="0" smtClean="0">
                <a:solidFill>
                  <a:srgbClr val="000000"/>
                </a:solidFill>
                <a:latin typeface="Times New Roman"/>
                <a:ea typeface="ＭＳ Ｐゴシック"/>
              </a:rPr>
              <a:t>organisations and systems of </a:t>
            </a:r>
            <a:r>
              <a:rPr lang="en-US" altLang="en-US" sz="2400" kern="0" cap="none" dirty="0">
                <a:solidFill>
                  <a:srgbClr val="000000"/>
                </a:solidFill>
                <a:latin typeface="Times New Roman"/>
                <a:ea typeface="ＭＳ Ｐゴシック"/>
              </a:rPr>
              <a:t>student </a:t>
            </a:r>
            <a:r>
              <a:rPr lang="en-US" altLang="en-US" sz="2400" kern="0" cap="none" dirty="0" smtClean="0">
                <a:solidFill>
                  <a:srgbClr val="000000"/>
                </a:solidFill>
                <a:latin typeface="Times New Roman"/>
                <a:ea typeface="ＭＳ Ｐゴシック"/>
              </a:rPr>
              <a:t>representation at national level?</a:t>
            </a: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b="1" kern="0" cap="none" dirty="0">
                <a:solidFill>
                  <a:srgbClr val="000000"/>
                </a:solidFill>
                <a:latin typeface="Times New Roman"/>
                <a:ea typeface="ＭＳ Ｐゴシック"/>
              </a:rPr>
              <a:t/>
            </a:r>
            <a:br>
              <a:rPr lang="en-US" altLang="en-US" sz="2400" b="1" kern="0" cap="none" dirty="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r>
            <a:br>
              <a:rPr lang="en-US" altLang="en-US" sz="2200" kern="0" cap="none" dirty="0">
                <a:solidFill>
                  <a:srgbClr val="000000"/>
                </a:solidFill>
                <a:latin typeface="Times New Roman"/>
                <a:ea typeface="ＭＳ Ｐゴシック"/>
              </a:rPr>
            </a:b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kern="0" cap="none" dirty="0">
                <a:solidFill>
                  <a:srgbClr val="000000"/>
                </a:solidFill>
                <a:latin typeface="Times New Roman"/>
                <a:ea typeface="ＭＳ Ｐゴシック"/>
              </a:rPr>
              <a:t>	</a:t>
            </a: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b="1" kern="0" cap="none" dirty="0" smtClean="0">
                <a:solidFill>
                  <a:srgbClr val="000000"/>
                </a:solidFill>
                <a:latin typeface="Times New Roman"/>
                <a:ea typeface="ＭＳ Ｐゴシック"/>
              </a:rPr>
              <a:t/>
            </a:r>
            <a:br>
              <a:rPr lang="en-US" altLang="en-US" sz="2000" b="1" kern="0" cap="none" dirty="0" smtClean="0">
                <a:solidFill>
                  <a:srgbClr val="000000"/>
                </a:solidFill>
                <a:latin typeface="Times New Roman"/>
                <a:ea typeface="ＭＳ Ｐゴシック"/>
              </a:rPr>
            </a:br>
            <a:r>
              <a:rPr lang="en-US" altLang="en-US" sz="2000" b="1" kern="0" cap="none" dirty="0" smtClean="0">
                <a:solidFill>
                  <a:srgbClr val="000000"/>
                </a:solidFill>
                <a:latin typeface="Times New Roman"/>
                <a:ea typeface="ＭＳ Ｐゴシック"/>
              </a:rPr>
              <a:t/>
            </a:r>
            <a:br>
              <a:rPr lang="en-US" altLang="en-US" sz="2000" b="1" kern="0" cap="none" dirty="0" smtClean="0">
                <a:solidFill>
                  <a:srgbClr val="000000"/>
                </a:solidFill>
                <a:latin typeface="Times New Roman"/>
                <a:ea typeface="ＭＳ Ｐゴシック"/>
              </a:rPr>
            </a:br>
            <a:endParaRPr lang="en-US" altLang="en-US" sz="2000" b="1" kern="0" cap="none" dirty="0">
              <a:solidFill>
                <a:srgbClr val="000000"/>
              </a:solidFill>
              <a:latin typeface="Times New Roman"/>
              <a:ea typeface="ＭＳ Ｐゴシック"/>
            </a:endParaRPr>
          </a:p>
        </p:txBody>
      </p:sp>
      <p:sp>
        <p:nvSpPr>
          <p:cNvPr id="6" name="TextBox 5"/>
          <p:cNvSpPr txBox="1"/>
          <p:nvPr/>
        </p:nvSpPr>
        <p:spPr>
          <a:xfrm>
            <a:off x="1293812" y="487334"/>
            <a:ext cx="8763000" cy="1311128"/>
          </a:xfrm>
          <a:prstGeom prst="rect">
            <a:avLst/>
          </a:prstGeom>
          <a:noFill/>
        </p:spPr>
        <p:txBody>
          <a:bodyPr wrap="square" rtlCol="0">
            <a:spAutoFit/>
          </a:bodyPr>
          <a:lstStyle/>
          <a:p>
            <a:pPr>
              <a:lnSpc>
                <a:spcPct val="90000"/>
              </a:lnSpc>
            </a:pPr>
            <a:r>
              <a:rPr lang="en-US" sz="4400" kern="0" dirty="0" smtClean="0">
                <a:solidFill>
                  <a:srgbClr val="4B0000"/>
                </a:solidFill>
                <a:latin typeface="Times New Roman"/>
                <a:ea typeface="ＭＳ Ｐゴシック"/>
              </a:rPr>
              <a:t>II Student Representation on the National (and/or Regional) Level </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33321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253963504"/>
              </p:ext>
            </p:extLst>
          </p:nvPr>
        </p:nvGraphicFramePr>
        <p:xfrm>
          <a:off x="760412" y="-38100"/>
          <a:ext cx="10744200" cy="6663436"/>
        </p:xfrm>
        <a:graphic>
          <a:graphicData uri="http://schemas.openxmlformats.org/drawingml/2006/table">
            <a:tbl>
              <a:tblPr firstRow="1" firstCol="1" bandRow="1" bandCol="1"/>
              <a:tblGrid>
                <a:gridCol w="1837824"/>
                <a:gridCol w="4645048"/>
                <a:gridCol w="4261328"/>
              </a:tblGrid>
              <a:tr h="517368">
                <a:tc gridSpan="3">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ctr">
                        <a:lnSpc>
                          <a:spcPct val="115000"/>
                        </a:lnSpc>
                        <a:spcBef>
                          <a:spcPts val="0"/>
                        </a:spcBef>
                        <a:spcAft>
                          <a:spcPts val="1000"/>
                        </a:spcAft>
                      </a:pPr>
                      <a:r>
                        <a:rPr lang="en-GB" sz="2800" cap="small" dirty="0">
                          <a:effectLst/>
                        </a:rPr>
                        <a:t>A typology of national student associations</a:t>
                      </a:r>
                      <a:endParaRPr lang="en-GB" sz="2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CC99"/>
                    </a:solidFill>
                  </a:tcPr>
                </a:tc>
                <a:tc hMerge="1">
                  <a:txBody>
                    <a:bodyPr/>
                    <a:lstStyle/>
                    <a:p>
                      <a:endParaRPr lang="en-GB"/>
                    </a:p>
                  </a:txBody>
                  <a:tcPr/>
                </a:tc>
                <a:tc hMerge="1">
                  <a:txBody>
                    <a:bodyPr/>
                    <a:lstStyle/>
                    <a:p>
                      <a:endParaRPr lang="en-GB"/>
                    </a:p>
                  </a:txBody>
                  <a:tcPr/>
                </a:tc>
              </a:tr>
              <a:tr h="919155">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2400" b="1" dirty="0">
                          <a:effectLst/>
                        </a:rPr>
                        <a:t> </a:t>
                      </a:r>
                      <a:endParaRPr lang="en-GB" sz="2400" b="1"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400" b="1" cap="small" dirty="0">
                          <a:effectLst/>
                        </a:rPr>
                        <a:t>As social movement organisations</a:t>
                      </a:r>
                      <a:endParaRPr lang="en-GB" sz="2400" b="1"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400" b="1" cap="small" dirty="0">
                          <a:effectLst/>
                        </a:rPr>
                        <a:t>As interest groups</a:t>
                      </a:r>
                      <a:endParaRPr lang="en-GB" sz="2400" b="1"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1062673">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1800" dirty="0" smtClean="0">
                          <a:effectLst/>
                        </a:rPr>
                        <a:t>Organisational </a:t>
                      </a:r>
                      <a:r>
                        <a:rPr lang="en-GB" sz="1800" dirty="0">
                          <a:effectLst/>
                        </a:rPr>
                        <a:t>structure</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1800" dirty="0">
                          <a:effectLst/>
                        </a:rPr>
                        <a:t>Network-like; loosely integrated; limited functional differentiation</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1800" dirty="0">
                          <a:effectLst/>
                        </a:rPr>
                        <a:t>Hierarchically ordered with strong centralised coordination; highly functionally </a:t>
                      </a:r>
                      <a:r>
                        <a:rPr lang="en-GB" sz="1800" dirty="0" smtClean="0">
                          <a:effectLst/>
                        </a:rPr>
                        <a:t> differentiated </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792736">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1800">
                          <a:effectLst/>
                        </a:rPr>
                        <a:t>Internal Resources</a:t>
                      </a:r>
                      <a:endParaRPr lang="en-GB" sz="180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1800" dirty="0">
                          <a:effectLst/>
                        </a:rPr>
                        <a:t>Fluctuating administrative funding; volunteers</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1800" dirty="0">
                          <a:effectLst/>
                        </a:rPr>
                        <a:t>Secure administrative funding; professionalised administration </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1042814">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1800" dirty="0">
                          <a:effectLst/>
                        </a:rPr>
                        <a:t>Political agenda</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1800" dirty="0">
                          <a:effectLst/>
                        </a:rPr>
                        <a:t>Transversal: next to sectorial also </a:t>
                      </a:r>
                      <a:r>
                        <a:rPr lang="en-GB" sz="1800" dirty="0" smtClean="0">
                          <a:effectLst/>
                        </a:rPr>
                        <a:t>a strong focus on broader </a:t>
                      </a:r>
                      <a:r>
                        <a:rPr lang="en-GB" sz="1800" dirty="0">
                          <a:effectLst/>
                        </a:rPr>
                        <a:t>political </a:t>
                      </a:r>
                      <a:r>
                        <a:rPr lang="en-GB" sz="1800" dirty="0" smtClean="0">
                          <a:effectLst/>
                        </a:rPr>
                        <a:t>issues</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1800" dirty="0" smtClean="0">
                          <a:effectLst/>
                        </a:rPr>
                        <a:t>Predominantly sectorial</a:t>
                      </a:r>
                      <a:r>
                        <a:rPr lang="en-GB" sz="1800" dirty="0">
                          <a:effectLst/>
                        </a:rPr>
                        <a:t>: </a:t>
                      </a:r>
                      <a:r>
                        <a:rPr lang="en-GB" sz="1800" dirty="0" smtClean="0">
                          <a:effectLst/>
                        </a:rPr>
                        <a:t>organisation</a:t>
                      </a:r>
                      <a:r>
                        <a:rPr lang="en-GB" sz="1800" dirty="0">
                          <a:effectLst/>
                        </a:rPr>
                        <a:t>, substance and processes of </a:t>
                      </a:r>
                      <a:r>
                        <a:rPr lang="en-GB" sz="1800" dirty="0" smtClean="0">
                          <a:effectLst/>
                        </a:rPr>
                        <a:t>HE </a:t>
                      </a:r>
                      <a:r>
                        <a:rPr lang="en-GB" sz="1800" dirty="0">
                          <a:effectLst/>
                        </a:rPr>
                        <a:t>and student </a:t>
                      </a:r>
                      <a:r>
                        <a:rPr lang="en-GB" sz="1800" dirty="0" smtClean="0">
                          <a:effectLst/>
                        </a:rPr>
                        <a:t>welfare</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792736">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1800">
                          <a:effectLst/>
                        </a:rPr>
                        <a:t>Mode of action</a:t>
                      </a:r>
                      <a:endParaRPr lang="en-GB" sz="180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1800" dirty="0">
                          <a:effectLst/>
                        </a:rPr>
                        <a:t>Non-institutionalised forms of claim-making: protests, boycotts, campaigns</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1800" dirty="0">
                          <a:effectLst/>
                        </a:rPr>
                        <a:t>Lobbying and political advocacy, </a:t>
                      </a:r>
                      <a:r>
                        <a:rPr lang="en-GB" sz="1800" dirty="0" smtClean="0">
                          <a:effectLst/>
                        </a:rPr>
                        <a:t>provide services </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778018">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1800">
                          <a:effectLst/>
                        </a:rPr>
                        <a:t>Outputs</a:t>
                      </a:r>
                      <a:endParaRPr lang="en-GB" sz="180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1800">
                          <a:effectLst/>
                        </a:rPr>
                        <a:t>Mobilisation capacity, expertise and information</a:t>
                      </a:r>
                      <a:endParaRPr lang="en-GB" sz="180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1800" dirty="0" smtClean="0">
                          <a:effectLst/>
                        </a:rPr>
                        <a:t>Representativeness, </a:t>
                      </a:r>
                      <a:r>
                        <a:rPr lang="en-GB" sz="1800" dirty="0">
                          <a:effectLst/>
                        </a:rPr>
                        <a:t>expertise and information, implementation capacity</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687704">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1800" dirty="0">
                          <a:effectLst/>
                        </a:rPr>
                        <a:t>Examples </a:t>
                      </a:r>
                      <a:r>
                        <a:rPr lang="en-GB" sz="1800" dirty="0" smtClean="0">
                          <a:effectLst/>
                        </a:rPr>
                        <a:t>from Africa</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gridSpan="2">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r>
                        <a:rPr lang="en-US" sz="1800" b="1" dirty="0" smtClean="0">
                          <a:effectLst/>
                          <a:latin typeface="Calibri"/>
                          <a:ea typeface="Times New Roman"/>
                          <a:cs typeface="Arial"/>
                        </a:rPr>
                        <a:t>???</a:t>
                      </a:r>
                      <a:endParaRPr lang="en-GB" sz="1800" b="1" dirty="0">
                        <a:effectLst/>
                        <a:latin typeface="Calibri"/>
                        <a:ea typeface="Times New Roman"/>
                        <a:cs typeface="Arial"/>
                      </a:endParaRPr>
                    </a:p>
                    <a:p>
                      <a:pPr marL="0" marR="0" algn="ctr">
                        <a:lnSpc>
                          <a:spcPct val="115000"/>
                        </a:lnSpc>
                        <a:spcBef>
                          <a:spcPts val="0"/>
                        </a:spcBef>
                        <a:spcAft>
                          <a:spcPts val="1000"/>
                        </a:spcAft>
                      </a:pPr>
                      <a:endParaRPr lang="en-GB" sz="1800" b="1" dirty="0">
                        <a:effectLst/>
                        <a:latin typeface="Calibri"/>
                        <a:ea typeface="Times New Roman"/>
                        <a:cs typeface="Arial"/>
                      </a:endParaRPr>
                    </a:p>
                  </a:txBody>
                  <a:tcPr marL="68580" marR="68580" marT="0" marB="0">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tint val="40000"/>
                      </a:srgbClr>
                    </a:solidFill>
                  </a:tcPr>
                </a:tc>
                <a:tc hMerge="1">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endParaRPr lang="en-GB" sz="1800" b="1"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r>
            </a:tbl>
          </a:graphicData>
        </a:graphic>
      </p:graphicFrame>
      <p:sp>
        <p:nvSpPr>
          <p:cNvPr id="3" name="Slide Number Placeholder 2"/>
          <p:cNvSpPr>
            <a:spLocks noGrp="1"/>
          </p:cNvSpPr>
          <p:nvPr>
            <p:ph type="sldNum" sz="quarter" idx="12"/>
          </p:nvPr>
        </p:nvSpPr>
        <p:spPr/>
        <p:txBody>
          <a:bodyPr/>
          <a:lstStyle/>
          <a:p>
            <a:fld id="{F36C87F6-986D-49E6-AF40-1B3A1EE8064D}" type="slidenum">
              <a:rPr lang="en-GB" smtClean="0"/>
              <a:t>6</a:t>
            </a:fld>
            <a:endParaRPr lang="en-GB"/>
          </a:p>
        </p:txBody>
      </p:sp>
      <p:cxnSp>
        <p:nvCxnSpPr>
          <p:cNvPr id="5" name="Straight Arrow Connector 4"/>
          <p:cNvCxnSpPr/>
          <p:nvPr/>
        </p:nvCxnSpPr>
        <p:spPr>
          <a:xfrm>
            <a:off x="4416424" y="6553200"/>
            <a:ext cx="4724400" cy="0"/>
          </a:xfrm>
          <a:prstGeom prst="straightConnector1">
            <a:avLst/>
          </a:prstGeom>
          <a:ln w="127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5803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031501810"/>
              </p:ext>
            </p:extLst>
          </p:nvPr>
        </p:nvGraphicFramePr>
        <p:xfrm>
          <a:off x="760412" y="0"/>
          <a:ext cx="10668000" cy="6301352"/>
        </p:xfrm>
        <a:graphic>
          <a:graphicData uri="http://schemas.openxmlformats.org/drawingml/2006/table">
            <a:tbl>
              <a:tblPr firstRow="1" firstCol="1" bandRow="1" bandCol="1"/>
              <a:tblGrid>
                <a:gridCol w="2283745"/>
                <a:gridCol w="3835352"/>
                <a:gridCol w="4548903"/>
              </a:tblGrid>
              <a:tr h="901815">
                <a:tc gridSpan="3">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ctr">
                        <a:lnSpc>
                          <a:spcPct val="115000"/>
                        </a:lnSpc>
                        <a:spcBef>
                          <a:spcPts val="0"/>
                        </a:spcBef>
                        <a:spcAft>
                          <a:spcPts val="1000"/>
                        </a:spcAft>
                      </a:pPr>
                      <a:r>
                        <a:rPr lang="en-GB" sz="2800" cap="small" dirty="0">
                          <a:effectLst/>
                        </a:rPr>
                        <a:t>A typology of national systems of student </a:t>
                      </a:r>
                      <a:r>
                        <a:rPr lang="en-GB" sz="2800" cap="small" dirty="0" smtClean="0">
                          <a:effectLst/>
                        </a:rPr>
                        <a:t>representation in democracies</a:t>
                      </a:r>
                      <a:endParaRPr lang="en-GB" sz="2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CC99"/>
                    </a:solidFill>
                  </a:tcPr>
                </a:tc>
                <a:tc hMerge="1">
                  <a:txBody>
                    <a:bodyPr/>
                    <a:lstStyle/>
                    <a:p>
                      <a:endParaRPr lang="en-GB"/>
                    </a:p>
                  </a:txBody>
                  <a:tcPr/>
                </a:tc>
                <a:tc hMerge="1">
                  <a:txBody>
                    <a:bodyPr/>
                    <a:lstStyle/>
                    <a:p>
                      <a:endParaRPr lang="en-GB"/>
                    </a:p>
                  </a:txBody>
                  <a:tcPr/>
                </a:tc>
              </a:tr>
              <a:tr h="441217">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ctr">
                        <a:lnSpc>
                          <a:spcPct val="115000"/>
                        </a:lnSpc>
                        <a:spcBef>
                          <a:spcPts val="0"/>
                        </a:spcBef>
                        <a:spcAft>
                          <a:spcPts val="1000"/>
                        </a:spcAft>
                      </a:pPr>
                      <a:r>
                        <a:rPr lang="en-GB" sz="1200">
                          <a:effectLst/>
                        </a:rPr>
                        <a:t> </a:t>
                      </a:r>
                      <a:endParaRPr lang="en-GB" sz="110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800" b="1" cap="small" dirty="0">
                          <a:effectLst/>
                        </a:rPr>
                        <a:t>Neo-corporatist</a:t>
                      </a:r>
                      <a:endParaRPr lang="en-GB" sz="2800" b="1"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800" b="1" cap="small" dirty="0">
                          <a:effectLst/>
                        </a:rPr>
                        <a:t>Pluralist</a:t>
                      </a:r>
                      <a:endParaRPr lang="en-GB" sz="2800" b="1"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2301727">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2000" dirty="0">
                          <a:effectLst/>
                        </a:rPr>
                        <a:t>Number of intermediary associations</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a:effectLst/>
                        </a:rPr>
                        <a:t>Limited: possibly functionally complementary or territorially differentiated</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a:effectLst/>
                        </a:rPr>
                        <a:t>Unspecified: identical functions are performed by several in competition; domains of action are decided without regard to other associations; no association can exercise hierarchical control over others</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2527441">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2000" dirty="0">
                          <a:effectLst/>
                        </a:rPr>
                        <a:t>Relationship to the state</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a:effectLst/>
                        </a:rPr>
                        <a:t>Formally or informally grants monopoly of student interest intermediation. Often accompanied with secure administrative funding.  </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a:effectLst/>
                        </a:rPr>
                        <a:t>No association has monopoly of intermediation. Administrative and funding arrangement can exist, but on a competitive basis. </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bl>
          </a:graphicData>
        </a:graphic>
      </p:graphicFrame>
      <p:sp>
        <p:nvSpPr>
          <p:cNvPr id="3" name="Slide Number Placeholder 2"/>
          <p:cNvSpPr>
            <a:spLocks noGrp="1"/>
          </p:cNvSpPr>
          <p:nvPr>
            <p:ph type="sldNum" sz="quarter" idx="12"/>
          </p:nvPr>
        </p:nvSpPr>
        <p:spPr/>
        <p:txBody>
          <a:bodyPr/>
          <a:lstStyle/>
          <a:p>
            <a:fld id="{F36C87F6-986D-49E6-AF40-1B3A1EE8064D}" type="slidenum">
              <a:rPr lang="en-GB" smtClean="0"/>
              <a:t>7</a:t>
            </a:fld>
            <a:endParaRPr lang="en-GB"/>
          </a:p>
        </p:txBody>
      </p:sp>
    </p:spTree>
    <p:extLst>
      <p:ext uri="{BB962C8B-B14F-4D97-AF65-F5344CB8AC3E}">
        <p14:creationId xmlns:p14="http://schemas.microsoft.com/office/powerpoint/2010/main" val="3526463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892597419"/>
              </p:ext>
            </p:extLst>
          </p:nvPr>
        </p:nvGraphicFramePr>
        <p:xfrm>
          <a:off x="836612" y="76200"/>
          <a:ext cx="10668000" cy="6268212"/>
        </p:xfrm>
        <a:graphic>
          <a:graphicData uri="http://schemas.openxmlformats.org/drawingml/2006/table">
            <a:tbl>
              <a:tblPr firstRow="1" firstCol="1" bandRow="1" bandCol="1"/>
              <a:tblGrid>
                <a:gridCol w="1917512"/>
                <a:gridCol w="4124443"/>
                <a:gridCol w="4626045"/>
              </a:tblGrid>
              <a:tr h="1279514">
                <a:tc gridSpan="3">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ctr">
                        <a:lnSpc>
                          <a:spcPct val="115000"/>
                        </a:lnSpc>
                        <a:spcBef>
                          <a:spcPts val="0"/>
                        </a:spcBef>
                        <a:spcAft>
                          <a:spcPts val="1000"/>
                        </a:spcAft>
                      </a:pPr>
                      <a:r>
                        <a:rPr lang="en-GB" sz="2800" cap="small" dirty="0">
                          <a:effectLst/>
                        </a:rPr>
                        <a:t>A typology of national systems of student interest </a:t>
                      </a:r>
                      <a:r>
                        <a:rPr lang="en-GB" sz="2800" cap="small" dirty="0" smtClean="0">
                          <a:effectLst/>
                        </a:rPr>
                        <a:t>intermediation in democracies</a:t>
                      </a:r>
                      <a:endParaRPr lang="en-GB" sz="28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CC99"/>
                    </a:solidFill>
                  </a:tcPr>
                </a:tc>
                <a:tc hMerge="1">
                  <a:txBody>
                    <a:bodyPr/>
                    <a:lstStyle/>
                    <a:p>
                      <a:endParaRPr lang="en-GB"/>
                    </a:p>
                  </a:txBody>
                  <a:tcPr/>
                </a:tc>
                <a:tc hMerge="1">
                  <a:txBody>
                    <a:bodyPr/>
                    <a:lstStyle/>
                    <a:p>
                      <a:endParaRPr lang="en-GB"/>
                    </a:p>
                  </a:txBody>
                  <a:tcPr/>
                </a:tc>
              </a:tr>
              <a:tr h="489511">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1200">
                          <a:effectLst/>
                        </a:rPr>
                        <a:t> </a:t>
                      </a:r>
                      <a:endParaRPr lang="en-GB" sz="110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r>
                        <a:rPr lang="en-GB" sz="2400" b="1" cap="small" dirty="0">
                          <a:effectLst/>
                        </a:rPr>
                        <a:t>Formalised</a:t>
                      </a:r>
                      <a:endParaRPr lang="en-GB" sz="2400" b="1"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r>
                        <a:rPr lang="en-GB" sz="2400" b="1" cap="small" dirty="0">
                          <a:effectLst/>
                        </a:rPr>
                        <a:t>Informal</a:t>
                      </a:r>
                      <a:endParaRPr lang="en-GB" sz="2400" b="1"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2421975">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2200" dirty="0">
                          <a:effectLst/>
                        </a:rPr>
                        <a:t>Relational structures </a:t>
                      </a:r>
                      <a:r>
                        <a:rPr lang="en-GB" sz="2200" baseline="0" dirty="0" smtClean="0">
                          <a:effectLst/>
                        </a:rPr>
                        <a:t> to</a:t>
                      </a:r>
                      <a:r>
                        <a:rPr lang="en-GB" sz="2200" dirty="0" smtClean="0">
                          <a:effectLst/>
                        </a:rPr>
                        <a:t> </a:t>
                      </a:r>
                      <a:r>
                        <a:rPr lang="en-GB" sz="2200" dirty="0">
                          <a:effectLst/>
                        </a:rPr>
                        <a:t>public authorities</a:t>
                      </a:r>
                      <a:endParaRPr lang="en-GB" sz="22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0"/>
                        </a:spcAft>
                      </a:pPr>
                      <a:r>
                        <a:rPr lang="en-GB" sz="2200" dirty="0" smtClean="0">
                          <a:effectLst/>
                        </a:rPr>
                        <a:t>Stipulated in legislation:</a:t>
                      </a:r>
                      <a:endParaRPr lang="en-GB" sz="2200" dirty="0">
                        <a:effectLst/>
                      </a:endParaRPr>
                    </a:p>
                    <a:p>
                      <a:pPr marL="0" marR="0" algn="just">
                        <a:lnSpc>
                          <a:spcPct val="115000"/>
                        </a:lnSpc>
                        <a:spcBef>
                          <a:spcPts val="0"/>
                        </a:spcBef>
                        <a:spcAft>
                          <a:spcPts val="0"/>
                        </a:spcAft>
                      </a:pPr>
                      <a:r>
                        <a:rPr lang="en-GB" sz="2200" dirty="0" smtClean="0">
                          <a:effectLst/>
                        </a:rPr>
                        <a:t>Institutionalised</a:t>
                      </a:r>
                      <a:r>
                        <a:rPr lang="en-GB" sz="2200" baseline="0" dirty="0" smtClean="0">
                          <a:effectLst/>
                        </a:rPr>
                        <a:t> </a:t>
                      </a:r>
                      <a:r>
                        <a:rPr lang="en-GB" sz="2200" dirty="0" smtClean="0">
                          <a:effectLst/>
                        </a:rPr>
                        <a:t>representational structures (e.g. within HE Council or accreditation body);</a:t>
                      </a:r>
                      <a:r>
                        <a:rPr lang="en-GB" sz="2200" baseline="0" dirty="0" smtClean="0">
                          <a:effectLst/>
                        </a:rPr>
                        <a:t> written </a:t>
                      </a:r>
                      <a:r>
                        <a:rPr lang="en-GB" sz="2200" dirty="0" smtClean="0">
                          <a:effectLst/>
                        </a:rPr>
                        <a:t>rules </a:t>
                      </a:r>
                      <a:r>
                        <a:rPr lang="en-GB" sz="2200" dirty="0">
                          <a:effectLst/>
                        </a:rPr>
                        <a:t>governing consultation procedures or meetings with the </a:t>
                      </a:r>
                      <a:r>
                        <a:rPr lang="en-GB" sz="2200" dirty="0" smtClean="0">
                          <a:effectLst/>
                        </a:rPr>
                        <a:t>Ministry </a:t>
                      </a:r>
                      <a:endParaRPr lang="en-GB" sz="2200" dirty="0">
                        <a:effectLst/>
                      </a:endParaRPr>
                    </a:p>
                    <a:p>
                      <a:pPr marL="0" marR="0" algn="just">
                        <a:lnSpc>
                          <a:spcPct val="115000"/>
                        </a:lnSpc>
                        <a:spcBef>
                          <a:spcPts val="0"/>
                        </a:spcBef>
                        <a:spcAft>
                          <a:spcPts val="1000"/>
                        </a:spcAft>
                      </a:pPr>
                      <a:r>
                        <a:rPr lang="en-GB" sz="2200" dirty="0">
                          <a:effectLst/>
                        </a:rPr>
                        <a:t> </a:t>
                      </a:r>
                      <a:endParaRPr lang="en-GB" sz="22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0"/>
                        </a:spcAft>
                      </a:pPr>
                      <a:r>
                        <a:rPr lang="en-GB" sz="2200" dirty="0">
                          <a:effectLst/>
                        </a:rPr>
                        <a:t>Informal, ad hoc or needs-based </a:t>
                      </a:r>
                      <a:r>
                        <a:rPr lang="en-GB" sz="2200" dirty="0" smtClean="0">
                          <a:effectLst/>
                        </a:rPr>
                        <a:t>practices:</a:t>
                      </a:r>
                      <a:r>
                        <a:rPr lang="en-GB" sz="2200" baseline="0" dirty="0" smtClean="0">
                          <a:effectLst/>
                        </a:rPr>
                        <a:t> </a:t>
                      </a:r>
                      <a:r>
                        <a:rPr lang="en-GB" sz="2200" dirty="0" smtClean="0">
                          <a:effectLst/>
                        </a:rPr>
                        <a:t>informal </a:t>
                      </a:r>
                      <a:r>
                        <a:rPr lang="en-GB" sz="2200" dirty="0">
                          <a:effectLst/>
                        </a:rPr>
                        <a:t>consultations and seminars</a:t>
                      </a:r>
                      <a:r>
                        <a:rPr lang="en-GB" sz="2200" dirty="0" smtClean="0">
                          <a:effectLst/>
                        </a:rPr>
                        <a:t>;  </a:t>
                      </a:r>
                      <a:r>
                        <a:rPr lang="en-GB" sz="2200" dirty="0">
                          <a:effectLst/>
                        </a:rPr>
                        <a:t>representation on non-permanent working </a:t>
                      </a:r>
                      <a:r>
                        <a:rPr lang="en-GB" sz="2200" dirty="0" smtClean="0">
                          <a:effectLst/>
                        </a:rPr>
                        <a:t>groups; informal </a:t>
                      </a:r>
                      <a:r>
                        <a:rPr lang="en-GB" sz="2200" dirty="0">
                          <a:effectLst/>
                        </a:rPr>
                        <a:t>contacts with Ministry </a:t>
                      </a:r>
                      <a:r>
                        <a:rPr lang="en-GB" sz="2200" dirty="0" smtClean="0">
                          <a:effectLst/>
                        </a:rPr>
                        <a:t>officials, </a:t>
                      </a:r>
                      <a:r>
                        <a:rPr lang="en-GB" sz="2200" dirty="0">
                          <a:effectLst/>
                        </a:rPr>
                        <a:t>members of </a:t>
                      </a:r>
                      <a:r>
                        <a:rPr lang="en-GB" sz="2200" dirty="0" smtClean="0">
                          <a:effectLst/>
                        </a:rPr>
                        <a:t>Parliament, agencies </a:t>
                      </a:r>
                      <a:r>
                        <a:rPr lang="en-GB" sz="2200" dirty="0">
                          <a:effectLst/>
                        </a:rPr>
                        <a:t>or </a:t>
                      </a:r>
                      <a:r>
                        <a:rPr lang="en-GB" sz="2200" dirty="0" smtClean="0">
                          <a:effectLst/>
                        </a:rPr>
                        <a:t>committees</a:t>
                      </a:r>
                      <a:endParaRPr lang="en-GB" sz="22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1414611">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2200" dirty="0">
                          <a:effectLst/>
                        </a:rPr>
                        <a:t>Role </a:t>
                      </a:r>
                      <a:r>
                        <a:rPr lang="en-GB" sz="2200" dirty="0" smtClean="0">
                          <a:effectLst/>
                        </a:rPr>
                        <a:t>in </a:t>
                      </a:r>
                      <a:r>
                        <a:rPr lang="en-GB" sz="2200" dirty="0">
                          <a:effectLst/>
                        </a:rPr>
                        <a:t>policy processes</a:t>
                      </a:r>
                      <a:endParaRPr lang="en-GB" sz="22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200" dirty="0">
                          <a:effectLst/>
                        </a:rPr>
                        <a:t>Decisive co-actors</a:t>
                      </a:r>
                      <a:endParaRPr lang="en-GB" sz="22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200" dirty="0">
                          <a:effectLst/>
                        </a:rPr>
                        <a:t>External pressure group, experts</a:t>
                      </a:r>
                      <a:endParaRPr lang="en-GB" sz="22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bl>
          </a:graphicData>
        </a:graphic>
      </p:graphicFrame>
      <p:sp>
        <p:nvSpPr>
          <p:cNvPr id="3" name="Slide Number Placeholder 2"/>
          <p:cNvSpPr>
            <a:spLocks noGrp="1"/>
          </p:cNvSpPr>
          <p:nvPr>
            <p:ph type="sldNum" sz="quarter" idx="12"/>
          </p:nvPr>
        </p:nvSpPr>
        <p:spPr/>
        <p:txBody>
          <a:bodyPr/>
          <a:lstStyle/>
          <a:p>
            <a:fld id="{F36C87F6-986D-49E6-AF40-1B3A1EE8064D}" type="slidenum">
              <a:rPr lang="en-GB" smtClean="0"/>
              <a:t>8</a:t>
            </a:fld>
            <a:endParaRPr lang="en-GB"/>
          </a:p>
        </p:txBody>
      </p:sp>
    </p:spTree>
    <p:extLst>
      <p:ext uri="{BB962C8B-B14F-4D97-AF65-F5344CB8AC3E}">
        <p14:creationId xmlns:p14="http://schemas.microsoft.com/office/powerpoint/2010/main" val="1839274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892768220"/>
              </p:ext>
            </p:extLst>
          </p:nvPr>
        </p:nvGraphicFramePr>
        <p:xfrm>
          <a:off x="989012" y="228600"/>
          <a:ext cx="10248315" cy="6019800"/>
        </p:xfrm>
        <a:graphic>
          <a:graphicData uri="http://schemas.openxmlformats.org/drawingml/2006/table">
            <a:tbl>
              <a:tblPr firstRow="1" firstCol="1" bandRow="1" bandCol="1"/>
              <a:tblGrid>
                <a:gridCol w="1981200"/>
                <a:gridCol w="1371600"/>
                <a:gridCol w="1828800"/>
                <a:gridCol w="1295400"/>
                <a:gridCol w="1917896"/>
                <a:gridCol w="1853419"/>
              </a:tblGrid>
              <a:tr h="1286413">
                <a:tc gridSpan="6">
                  <a:txBody>
                    <a:bodyPr/>
                    <a:lstStyle/>
                    <a:p>
                      <a:pPr marL="0" marR="0" algn="ctr">
                        <a:lnSpc>
                          <a:spcPct val="115000"/>
                        </a:lnSpc>
                        <a:spcBef>
                          <a:spcPts val="0"/>
                        </a:spcBef>
                        <a:spcAft>
                          <a:spcPts val="1000"/>
                        </a:spcAft>
                      </a:pPr>
                      <a:r>
                        <a:rPr lang="en-GB" sz="2800" b="1" cap="small" dirty="0">
                          <a:effectLst/>
                        </a:rPr>
                        <a:t>A typology of national systems of student </a:t>
                      </a:r>
                      <a:r>
                        <a:rPr lang="en-GB" sz="2800" b="1" cap="small" dirty="0" smtClean="0">
                          <a:effectLst/>
                        </a:rPr>
                        <a:t>representation and student interest intermediation in Africa</a:t>
                      </a:r>
                      <a:endParaRPr lang="en-GB" sz="2800" b="1" dirty="0">
                        <a:effectLst/>
                        <a:latin typeface="Calibri"/>
                        <a:ea typeface="Times New Roman"/>
                        <a:cs typeface="Arial"/>
                      </a:endParaRPr>
                    </a:p>
                  </a:txBody>
                  <a:tcPr marL="68580" marR="68580" marT="0" marB="0">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L="0" marR="0" algn="ctr">
                        <a:lnSpc>
                          <a:spcPct val="115000"/>
                        </a:lnSpc>
                        <a:spcBef>
                          <a:spcPts val="0"/>
                        </a:spcBef>
                        <a:spcAft>
                          <a:spcPts val="1000"/>
                        </a:spcAft>
                      </a:pPr>
                      <a:endParaRPr lang="en-GB" sz="2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solidFill>
                  </a:tcPr>
                </a:tc>
              </a:tr>
              <a:tr h="765926">
                <a:tc>
                  <a:txBody>
                    <a:bodyPr/>
                    <a:lstStyle/>
                    <a:p>
                      <a:pPr marL="0" marR="0" algn="ctr">
                        <a:lnSpc>
                          <a:spcPct val="115000"/>
                        </a:lnSpc>
                        <a:spcBef>
                          <a:spcPts val="0"/>
                        </a:spcBef>
                        <a:spcAft>
                          <a:spcPts val="1000"/>
                        </a:spcAft>
                      </a:pPr>
                      <a:r>
                        <a:rPr lang="en-US" sz="2400" b="1" cap="small" baseline="0" dirty="0" smtClean="0">
                          <a:effectLst/>
                          <a:latin typeface="Times" panose="02020603050405020304" pitchFamily="18" charset="0"/>
                          <a:ea typeface="Times New Roman"/>
                          <a:cs typeface="Times" panose="02020603050405020304" pitchFamily="18" charset="0"/>
                        </a:rPr>
                        <a:t>Corporatist</a:t>
                      </a:r>
                      <a:endParaRPr lang="en-GB" sz="2400" b="1" cap="small" baseline="0" dirty="0">
                        <a:effectLst/>
                        <a:latin typeface="Times" panose="02020603050405020304" pitchFamily="18" charset="0"/>
                        <a:ea typeface="Times New Roman"/>
                        <a:cs typeface="Times" panose="02020603050405020304" pitchFamily="18" charset="0"/>
                      </a:endParaRPr>
                    </a:p>
                  </a:txBody>
                  <a:tcPr marL="68580" marR="68580" marT="0" marB="0">
                    <a:lnL w="12700" cmpd="sng">
                      <a:solidFill>
                        <a:srgbClr val="FFFFFF"/>
                      </a:solidFill>
                    </a:lnL>
                    <a:lnR w="12700" cmpd="sng">
                      <a:solidFill>
                        <a:srgbClr val="FFFFFF"/>
                      </a:solidFill>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gridSpan="2">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r>
                        <a:rPr lang="en-GB" sz="2400" b="1" cap="small" dirty="0">
                          <a:effectLst/>
                          <a:latin typeface="Times" panose="02020603050405020304" pitchFamily="18" charset="0"/>
                          <a:cs typeface="Times" panose="02020603050405020304" pitchFamily="18" charset="0"/>
                        </a:rPr>
                        <a:t>Neo-corporatist</a:t>
                      </a:r>
                      <a:endParaRPr lang="en-GB" sz="2400" b="1" dirty="0">
                        <a:effectLst/>
                        <a:latin typeface="Times" panose="02020603050405020304" pitchFamily="18" charset="0"/>
                        <a:ea typeface="Times New Roman"/>
                        <a:cs typeface="Times"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hMerge="1">
                  <a:txBody>
                    <a:bodyPr/>
                    <a:lstStyle/>
                    <a:p>
                      <a:endParaRPr lang="en-GB"/>
                    </a:p>
                  </a:txBody>
                  <a:tcPr/>
                </a:tc>
                <a:tc gridSpan="2">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r>
                        <a:rPr lang="en-GB" sz="2400" b="1" cap="small" dirty="0">
                          <a:effectLst/>
                          <a:latin typeface="Times" panose="02020603050405020304" pitchFamily="18" charset="0"/>
                          <a:cs typeface="Times" panose="02020603050405020304" pitchFamily="18" charset="0"/>
                        </a:rPr>
                        <a:t>Pluralist</a:t>
                      </a:r>
                      <a:endParaRPr lang="en-GB" sz="2400" b="1" dirty="0">
                        <a:effectLst/>
                        <a:latin typeface="Times" panose="02020603050405020304" pitchFamily="18" charset="0"/>
                        <a:ea typeface="Times New Roman"/>
                        <a:cs typeface="Times" panose="02020603050405020304" pitchFamily="18" charset="0"/>
                      </a:endParaRPr>
                    </a:p>
                  </a:txBody>
                  <a:tcPr marL="68580" marR="68580" marT="0" marB="0">
                    <a:lnL w="12700" cmpd="sng">
                      <a:solidFill>
                        <a:srgbClr val="FFFFFF"/>
                      </a:solidFill>
                    </a:lnL>
                    <a:lnR w="12700" cap="flat" cmpd="sng" algn="ctr">
                      <a:solidFill>
                        <a:srgbClr val="FFFFFF"/>
                      </a:solidFill>
                      <a:prstDash val="solid"/>
                      <a:round/>
                      <a:headEnd type="none" w="med" len="med"/>
                      <a:tailEnd type="none" w="med" len="med"/>
                    </a:lnR>
                    <a:lnT w="381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hMerge="1">
                  <a:txBody>
                    <a:bodyPr/>
                    <a:lstStyle/>
                    <a:p>
                      <a:endParaRPr lang="en-GB"/>
                    </a:p>
                  </a:txBody>
                  <a:tcPr/>
                </a:tc>
                <a:tc>
                  <a:txBody>
                    <a:bodyPr/>
                    <a:lstStyle/>
                    <a:p>
                      <a:pPr marL="0" marR="0" algn="ctr">
                        <a:lnSpc>
                          <a:spcPct val="115000"/>
                        </a:lnSpc>
                        <a:spcBef>
                          <a:spcPts val="0"/>
                        </a:spcBef>
                        <a:spcAft>
                          <a:spcPts val="1000"/>
                        </a:spcAft>
                      </a:pPr>
                      <a:r>
                        <a:rPr lang="en-US" sz="2400" b="1" cap="small" baseline="0" dirty="0" smtClean="0">
                          <a:effectLst/>
                          <a:latin typeface="Times" panose="02020603050405020304" pitchFamily="18" charset="0"/>
                          <a:ea typeface="Times New Roman"/>
                          <a:cs typeface="Times" panose="02020603050405020304" pitchFamily="18" charset="0"/>
                        </a:rPr>
                        <a:t>Statist</a:t>
                      </a:r>
                      <a:endParaRPr lang="en-GB" sz="2400" b="1" cap="small" baseline="0" dirty="0">
                        <a:effectLst/>
                        <a:latin typeface="Times" panose="02020603050405020304" pitchFamily="18" charset="0"/>
                        <a:ea typeface="Times New Roman"/>
                        <a:cs typeface="Times" panose="02020603050405020304" pitchFamily="18" charset="0"/>
                      </a:endParaRPr>
                    </a:p>
                  </a:txBody>
                  <a:tcPr marL="68580" marR="68580" marT="0" marB="0">
                    <a:lnL w="12700" cmpd="sng">
                      <a:solidFill>
                        <a:srgbClr val="FFFFFF"/>
                      </a:solidFill>
                    </a:lnL>
                    <a:lnR w="12700" cmpd="sng">
                      <a:solidFill>
                        <a:srgbClr val="FFFFFF"/>
                      </a:solidFill>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684113">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effectLst/>
                          <a:latin typeface="Calibri"/>
                          <a:ea typeface="Times New Roman"/>
                          <a:cs typeface="Arial"/>
                        </a:rPr>
                        <a:t>???</a:t>
                      </a:r>
                      <a:endParaRPr lang="en-GB" sz="2000" dirty="0" smtClean="0">
                        <a:effectLst/>
                        <a:latin typeface="Calibri"/>
                        <a:ea typeface="Times New Roman"/>
                        <a:cs typeface="Arial"/>
                      </a:endParaRPr>
                    </a:p>
                    <a:p>
                      <a:pPr algn="ctr"/>
                      <a:endParaRPr lang="en-GB" dirty="0"/>
                    </a:p>
                  </a:txBody>
                  <a:tcPr marL="68580" marR="68580" marT="0" marB="0">
                    <a:lnL w="12700" cmpd="sng">
                      <a:solidFill>
                        <a:srgbClr val="FFFFFF"/>
                      </a:solid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algn="ctr">
                        <a:lnSpc>
                          <a:spcPct val="115000"/>
                        </a:lnSpc>
                        <a:spcBef>
                          <a:spcPts val="0"/>
                        </a:spcBef>
                        <a:spcAft>
                          <a:spcPts val="1000"/>
                        </a:spcAft>
                      </a:pPr>
                      <a:r>
                        <a:rPr lang="en-US" sz="1800" b="1" dirty="0" smtClean="0">
                          <a:effectLst/>
                          <a:latin typeface="Times" panose="02020603050405020304" pitchFamily="18" charset="0"/>
                          <a:ea typeface="Times New Roman"/>
                          <a:cs typeface="Times" panose="02020603050405020304" pitchFamily="18" charset="0"/>
                        </a:rPr>
                        <a:t>FORMALIZED</a:t>
                      </a:r>
                      <a:endParaRPr lang="en-GB" sz="1800" b="1" dirty="0">
                        <a:effectLst/>
                        <a:latin typeface="Times" panose="02020603050405020304" pitchFamily="18" charset="0"/>
                        <a:ea typeface="Times New Roman"/>
                        <a:cs typeface="Times"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algn="ctr">
                        <a:lnSpc>
                          <a:spcPct val="115000"/>
                        </a:lnSpc>
                        <a:spcBef>
                          <a:spcPts val="0"/>
                        </a:spcBef>
                        <a:spcAft>
                          <a:spcPts val="1000"/>
                        </a:spcAft>
                      </a:pPr>
                      <a:r>
                        <a:rPr lang="en-US" sz="1800" b="1" dirty="0" smtClean="0">
                          <a:effectLst/>
                          <a:latin typeface="Times" panose="02020603050405020304" pitchFamily="18" charset="0"/>
                          <a:ea typeface="Times New Roman"/>
                          <a:cs typeface="Times" panose="02020603050405020304" pitchFamily="18" charset="0"/>
                        </a:rPr>
                        <a:t>INFORMAL</a:t>
                      </a:r>
                      <a:endParaRPr lang="en-GB" sz="1800" b="1" dirty="0">
                        <a:effectLst/>
                        <a:latin typeface="Times" panose="02020603050405020304" pitchFamily="18" charset="0"/>
                        <a:ea typeface="Times New Roman"/>
                        <a:cs typeface="Times"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algn="ctr">
                        <a:lnSpc>
                          <a:spcPct val="115000"/>
                        </a:lnSpc>
                        <a:spcBef>
                          <a:spcPts val="0"/>
                        </a:spcBef>
                        <a:spcAft>
                          <a:spcPts val="1000"/>
                        </a:spcAft>
                      </a:pPr>
                      <a:r>
                        <a:rPr lang="en-US" sz="1800" b="1" dirty="0" smtClean="0">
                          <a:effectLst/>
                          <a:latin typeface="Times" panose="02020603050405020304" pitchFamily="18" charset="0"/>
                          <a:ea typeface="Times New Roman"/>
                          <a:cs typeface="Times" panose="02020603050405020304" pitchFamily="18" charset="0"/>
                        </a:rPr>
                        <a:t>FORMALIZED</a:t>
                      </a:r>
                      <a:endParaRPr lang="en-GB" sz="1800" b="1" dirty="0">
                        <a:effectLst/>
                        <a:latin typeface="Times" panose="02020603050405020304" pitchFamily="18" charset="0"/>
                        <a:ea typeface="Times New Roman"/>
                        <a:cs typeface="Times"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algn="ctr">
                        <a:lnSpc>
                          <a:spcPct val="115000"/>
                        </a:lnSpc>
                        <a:spcBef>
                          <a:spcPts val="0"/>
                        </a:spcBef>
                        <a:spcAft>
                          <a:spcPts val="1000"/>
                        </a:spcAft>
                      </a:pPr>
                      <a:r>
                        <a:rPr lang="en-US" sz="1800" b="1" dirty="0" smtClean="0">
                          <a:effectLst/>
                          <a:latin typeface="Times" panose="02020603050405020304" pitchFamily="18" charset="0"/>
                          <a:ea typeface="Times New Roman"/>
                          <a:cs typeface="Times" panose="02020603050405020304" pitchFamily="18" charset="0"/>
                        </a:rPr>
                        <a:t>INFORMAL</a:t>
                      </a:r>
                      <a:endParaRPr lang="en-GB" sz="1800" b="1" dirty="0">
                        <a:effectLst/>
                        <a:latin typeface="Times" panose="02020603050405020304" pitchFamily="18" charset="0"/>
                        <a:ea typeface="Times New Roman"/>
                        <a:cs typeface="Times"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rowSpan="2">
                  <a:txBody>
                    <a:bodyPr/>
                    <a:lstStyle/>
                    <a:p>
                      <a:pPr marL="0" marR="0" indent="0" algn="ctr" defTabSz="914400" rtl="0" eaLnBrk="1" fontAlgn="auto" latinLnBrk="0" hangingPunct="1">
                        <a:lnSpc>
                          <a:spcPct val="115000"/>
                        </a:lnSpc>
                        <a:spcBef>
                          <a:spcPts val="0"/>
                        </a:spcBef>
                        <a:spcAft>
                          <a:spcPts val="1000"/>
                        </a:spcAft>
                        <a:buClrTx/>
                        <a:buSzTx/>
                        <a:buFontTx/>
                        <a:buNone/>
                        <a:tabLst/>
                        <a:defRPr/>
                      </a:pPr>
                      <a:r>
                        <a:rPr lang="en-US" sz="2000" dirty="0" smtClean="0">
                          <a:effectLst/>
                          <a:latin typeface="Calibri"/>
                          <a:ea typeface="Times New Roman"/>
                          <a:cs typeface="Arial"/>
                        </a:rPr>
                        <a:t>???</a:t>
                      </a:r>
                      <a:endParaRPr lang="en-GB" sz="2000" dirty="0" smtClean="0">
                        <a:effectLst/>
                        <a:latin typeface="Calibri"/>
                        <a:ea typeface="Times New Roman"/>
                        <a:cs typeface="Arial"/>
                      </a:endParaRPr>
                    </a:p>
                    <a:p>
                      <a:pPr marL="0" marR="0" algn="ctr">
                        <a:lnSpc>
                          <a:spcPct val="115000"/>
                        </a:lnSpc>
                        <a:spcBef>
                          <a:spcPts val="0"/>
                        </a:spcBef>
                        <a:spcAft>
                          <a:spcPts val="1000"/>
                        </a:spcAft>
                      </a:pPr>
                      <a:endParaRPr lang="en-GB" sz="2000" b="1" dirty="0">
                        <a:effectLst/>
                        <a:latin typeface="Times" panose="02020603050405020304" pitchFamily="18" charset="0"/>
                        <a:ea typeface="Times New Roman"/>
                        <a:cs typeface="Times"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3283348">
                <a:tc vMerge="1">
                  <a:txBody>
                    <a:bodyPr/>
                    <a:lstStyle/>
                    <a:p>
                      <a:endParaRPr lang="en-GB" dirty="0"/>
                    </a:p>
                  </a:txBody>
                  <a:tcPr marL="68580" marR="68580" marT="0" marB="0">
                    <a:lnL w="12700" cmpd="sng">
                      <a:solidFill>
                        <a:srgbClr val="FFFFFF"/>
                      </a:solid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r>
                        <a:rPr lang="en-US" sz="2000" dirty="0" smtClean="0">
                          <a:effectLst/>
                          <a:latin typeface="Calibri"/>
                          <a:ea typeface="Times New Roman"/>
                          <a:cs typeface="Arial"/>
                        </a:rPr>
                        <a:t>???</a:t>
                      </a:r>
                      <a:endParaRPr lang="en-GB" sz="2000" dirty="0">
                        <a:effectLst/>
                        <a:latin typeface="Calibri"/>
                        <a:ea typeface="Times New Roman"/>
                        <a:cs typeface="Arial"/>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algn="ctr">
                        <a:lnSpc>
                          <a:spcPct val="115000"/>
                        </a:lnSpc>
                        <a:spcBef>
                          <a:spcPts val="0"/>
                        </a:spcBef>
                        <a:spcAft>
                          <a:spcPts val="1000"/>
                        </a:spcAft>
                      </a:pPr>
                      <a:r>
                        <a:rPr lang="en-US" sz="2000" dirty="0" smtClean="0">
                          <a:effectLst/>
                          <a:latin typeface="Calibri"/>
                          <a:ea typeface="Times New Roman"/>
                          <a:cs typeface="Arial"/>
                        </a:rPr>
                        <a:t>???</a:t>
                      </a:r>
                      <a:endParaRPr lang="en-GB" sz="2000" dirty="0">
                        <a:effectLst/>
                        <a:latin typeface="Calibri"/>
                        <a:ea typeface="Times New Roman"/>
                        <a:cs typeface="Arial"/>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r>
                        <a:rPr lang="en-US" sz="2000" dirty="0" smtClean="0">
                          <a:effectLst/>
                          <a:latin typeface="Calibri"/>
                          <a:ea typeface="Times New Roman"/>
                          <a:cs typeface="Arial"/>
                        </a:rPr>
                        <a:t>???</a:t>
                      </a:r>
                      <a:endParaRPr lang="en-GB" sz="2000" dirty="0">
                        <a:effectLst/>
                        <a:latin typeface="Calibri"/>
                        <a:ea typeface="Times New Roman"/>
                        <a:cs typeface="Arial"/>
                      </a:endParaRPr>
                    </a:p>
                  </a:txBody>
                  <a:tcPr marL="68580" marR="68580" marT="0" marB="0">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c>
                  <a:txBody>
                    <a:bodyPr/>
                    <a:lstStyle/>
                    <a:p>
                      <a:pPr marL="0" marR="0" algn="ctr">
                        <a:lnSpc>
                          <a:spcPct val="115000"/>
                        </a:lnSpc>
                        <a:spcBef>
                          <a:spcPts val="0"/>
                        </a:spcBef>
                        <a:spcAft>
                          <a:spcPts val="1000"/>
                        </a:spcAft>
                      </a:pPr>
                      <a:r>
                        <a:rPr lang="en-US" sz="2000" dirty="0" smtClean="0">
                          <a:effectLst/>
                          <a:latin typeface="Calibri"/>
                          <a:ea typeface="Times New Roman"/>
                          <a:cs typeface="Arial"/>
                        </a:rPr>
                        <a:t>???</a:t>
                      </a:r>
                      <a:endParaRPr lang="en-GB" sz="2000" dirty="0">
                        <a:effectLst/>
                        <a:latin typeface="Calibri"/>
                        <a:ea typeface="Times New Roman"/>
                        <a:cs typeface="Arial"/>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vMerge="1">
                  <a:txBody>
                    <a:bodyPr/>
                    <a:lstStyle/>
                    <a:p>
                      <a:pPr marL="0" marR="0" algn="just">
                        <a:lnSpc>
                          <a:spcPct val="115000"/>
                        </a:lnSpc>
                        <a:spcBef>
                          <a:spcPts val="0"/>
                        </a:spcBef>
                        <a:spcAft>
                          <a:spcPts val="1000"/>
                        </a:spcAft>
                      </a:pPr>
                      <a:endParaRPr lang="en-GB" sz="2000" dirty="0">
                        <a:effectLst/>
                        <a:latin typeface="Calibri"/>
                        <a:ea typeface="Times New Roman"/>
                        <a:cs typeface="Arial"/>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bl>
          </a:graphicData>
        </a:graphic>
      </p:graphicFrame>
      <p:sp>
        <p:nvSpPr>
          <p:cNvPr id="3" name="Slide Number Placeholder 2"/>
          <p:cNvSpPr>
            <a:spLocks noGrp="1"/>
          </p:cNvSpPr>
          <p:nvPr>
            <p:ph type="sldNum" sz="quarter" idx="12"/>
          </p:nvPr>
        </p:nvSpPr>
        <p:spPr/>
        <p:txBody>
          <a:bodyPr/>
          <a:lstStyle/>
          <a:p>
            <a:fld id="{F36C87F6-986D-49E6-AF40-1B3A1EE8064D}" type="slidenum">
              <a:rPr lang="en-GB" smtClean="0"/>
              <a:t>9</a:t>
            </a:fld>
            <a:endParaRPr lang="en-GB"/>
          </a:p>
        </p:txBody>
      </p:sp>
    </p:spTree>
    <p:extLst>
      <p:ext uri="{BB962C8B-B14F-4D97-AF65-F5344CB8AC3E}">
        <p14:creationId xmlns:p14="http://schemas.microsoft.com/office/powerpoint/2010/main" val="2747951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TS102804891">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theme>
</file>

<file path=ppt/theme/theme2.xml><?xml version="1.0" encoding="utf-8"?>
<a:theme xmlns:a="http://schemas.openxmlformats.org/drawingml/2006/main" name="Office Them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0007AB78-8AA3-48FB-9A6F-F33600BC4B6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TS102804891</Template>
  <TotalTime>0</TotalTime>
  <Words>1036</Words>
  <Application>Microsoft Office PowerPoint</Application>
  <PresentationFormat>Custom</PresentationFormat>
  <Paragraphs>152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TS102804891</vt:lpstr>
      <vt:lpstr> An International Perspective on Student Representation  </vt:lpstr>
      <vt:lpstr> I Definitions  - student representative associations  - differences between student representation, student activism,  student movements  II  Student representation on national/regional level in democracies  - a typology of national student associations  - a typology of national systems of student representation  - a typology of national systems of student interest intermediation  III Student representation in institutional governance  - a typology of student representative bodies within higher education institutions  - a typology of institutional systems of student representation  - autonomy of student representative associations  - legitimacy of student representative associations   IV Theories of change of student representation in higher education governance  </vt:lpstr>
      <vt:lpstr>       Student representative associations – student unions, councils, guilds, bodies, parliaments, governments – are those whose primary aim is to represent and defend the interests of the collective student body. They organize, aggregate and intermediate student interests, provide services for students and organize student activities. They operate on different levels of HE governance: from the sub-institutional, institutional, regional, national to supranational level.  Why we study them?  - students the primary constituency in HE, crucial for understanding HE governance (Luescher-Mamashela 2013; Klemenčič 2012) - historical presence and extensive activity (Klemenčič 2012; 2014) - interest groups crucial to understanding functioning of advanced democracies (Eising 2008) - the role of interest groups in policy processes increasing (Falkner 2000; Beyers et al. 2008)      </vt:lpstr>
      <vt:lpstr>               Student representation – student membership in collective organizations within higher education institutions and national systems, organized for the purpose of representing the interests of students; formal and typically institutionalized form of student organizing.   Student activism – student mobilization in protests or other social movements with a particular grievance of student, higher education or broader societal relevance; participation of individual students, groups of students and/or student organisations in a group action which is typically loose, non-hierarchical and not institutionalized.   Student movement – is a broad term for the development of a collective organization of students, to represent student interests and campaign for better study conditions and social  welfare conditions of students.                  </vt:lpstr>
      <vt:lpstr>                 1. How students as collective body are organised at the level of national higher education governance, i.e. in relation to the government, parliament and higher education stakeholders? – a spectrum between two ideal organizational types of national (regional) student associations  2. How student interests are aggregated, articulated and intermediated into public policy making? – different types of national systems of student representation and national systems of student interest intermediation  3. How can we explain change in organisations and systems of student representation at national level?                 </vt:lpstr>
      <vt:lpstr>PowerPoint Presentation</vt:lpstr>
      <vt:lpstr>PowerPoint Presentation</vt:lpstr>
      <vt:lpstr>PowerPoint Presentation</vt:lpstr>
      <vt:lpstr>PowerPoint Presentation</vt:lpstr>
      <vt:lpstr>                1. How are students organised into representative student bodies in higher education institutions?  2. How are student representatives involved in institutional governance?   3. How autonomous are student representative bodies at higher education institutions? Are student representative bodies perceived legitimate?  4. How can we explain change in organisations and systems of student representation within university governance?                 </vt:lpstr>
      <vt:lpstr>PowerPoint Presentation</vt:lpstr>
      <vt:lpstr>PowerPoint Presentation</vt:lpstr>
      <vt:lpstr>PowerPoint Presentation</vt:lpstr>
      <vt:lpstr>PowerPoint Presentation</vt:lpstr>
      <vt:lpstr>       What changes:  - organizational culture, structures, practices (professionalisation) - systems of student representation and interest intermediation - influence on decision making (positional power, symbolic capital, …)  Theoretical frameworks for studying change in student representation: - Rationalist: interested actors take advantage of changing opportunity structures and follow resource dependencies (resource dependency theory) - Constructivist: socialisation and social learning - Neo-institutionalist: structural embeddedness in existing institutions, practices and traditions mediates and conditions the impact of external drivers - Cultural: power relations, attitudes to authority, public attitudes to students - Diffusion: diffusion of ideas through international collaboration, developmental aid, the role of supranational structures and processes, international organisations, donor agencies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2014-06-06T20:35:25Z</dcterms:created>
  <dcterms:modified xsi:type="dcterms:W3CDTF">2014-08-19T12:50:44Z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TC028048919991</vt:lpwstr>
  </property>
</Properties>
</file>