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9"/>
  </p:notesMasterIdLst>
  <p:handoutMasterIdLst>
    <p:handoutMasterId r:id="rId10"/>
  </p:handoutMasterIdLst>
  <p:sldIdLst>
    <p:sldId id="256" r:id="rId3"/>
    <p:sldId id="310" r:id="rId4"/>
    <p:sldId id="311" r:id="rId5"/>
    <p:sldId id="281" r:id="rId6"/>
    <p:sldId id="285" r:id="rId7"/>
    <p:sldId id="316" r:id="rId8"/>
  </p:sldIdLst>
  <p:sldSz cx="12188825" cy="6858000"/>
  <p:notesSz cx="6858000" cy="9083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91" autoAdjust="0"/>
    <p:restoredTop sz="76346" autoAdjust="0"/>
  </p:normalViewPr>
  <p:slideViewPr>
    <p:cSldViewPr>
      <p:cViewPr>
        <p:scale>
          <a:sx n="75" d="100"/>
          <a:sy n="75" d="100"/>
        </p:scale>
        <p:origin x="-366" y="48"/>
      </p:cViewPr>
      <p:guideLst>
        <p:guide orient="horz" pos="2160"/>
        <p:guide pos="3839"/>
      </p:guideLst>
    </p:cSldViewPr>
  </p:slideViewPr>
  <p:notesTextViewPr>
    <p:cViewPr>
      <p:scale>
        <a:sx n="1" d="1"/>
        <a:sy n="1" d="1"/>
      </p:scale>
      <p:origin x="0" y="0"/>
    </p:cViewPr>
  </p:notesTextViewPr>
  <p:notesViewPr>
    <p:cSldViewPr>
      <p:cViewPr varScale="1">
        <p:scale>
          <a:sx n="67" d="100"/>
          <a:sy n="67" d="100"/>
        </p:scale>
        <p:origin x="2748" y="102"/>
      </p:cViewPr>
      <p:guideLst>
        <p:guide orient="horz" pos="286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128FCA9C-FF92-4024-BDEC-A6D3B663DC09}" type="datetimeFigureOut">
              <a:rPr lang="en-US"/>
              <a:t>08/31/15</a:t>
            </a:fld>
            <a:endParaRPr/>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4184"/>
          </a:xfrm>
          <a:prstGeom prst="rect">
            <a:avLst/>
          </a:prstGeom>
        </p:spPr>
        <p:txBody>
          <a:bodyPr vert="horz" lIns="91440" tIns="45720" rIns="91440" bIns="45720" rtlCol="0"/>
          <a:lstStyle>
            <a:lvl1pPr algn="r">
              <a:defRPr sz="1200"/>
            </a:lvl1pPr>
          </a:lstStyle>
          <a:p>
            <a:fld id="{772AB877-E7B1-4681-847E-D0918612832B}" type="datetimeFigureOut">
              <a:rPr lang="en-US"/>
              <a:t>08/31/15</a:t>
            </a:fld>
            <a:endParaRPr/>
          </a:p>
        </p:txBody>
      </p:sp>
      <p:sp>
        <p:nvSpPr>
          <p:cNvPr id="4" name="Slide Image Placeholder 3"/>
          <p:cNvSpPr>
            <a:spLocks noGrp="1" noRot="1" noChangeAspect="1"/>
          </p:cNvSpPr>
          <p:nvPr>
            <p:ph type="sldImg" idx="2"/>
          </p:nvPr>
        </p:nvSpPr>
        <p:spPr>
          <a:xfrm>
            <a:off x="401638" y="681038"/>
            <a:ext cx="6054725" cy="340677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14746"/>
            <a:ext cx="5486400" cy="4087654"/>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27915"/>
            <a:ext cx="2971800" cy="454184"/>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smtClean="0"/>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08/31/15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08/31/15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F33987-6305-4E2A-BF18-EF013ECE927B}" type="datetimeFigureOut">
              <a:rPr lang="en-US"/>
              <a:t>08/31/15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smtClean="0"/>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33987-6305-4E2A-BF18-EF013ECE927B}" type="datetimeFigureOut">
              <a:rPr lang="en-US"/>
              <a:t>08/31/15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DF33987-6305-4E2A-BF18-EF013ECE927B}" type="datetimeFigureOut">
              <a:rPr lang="en-US"/>
              <a:t>08/31/15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DF33987-6305-4E2A-BF18-EF013ECE927B}" type="datetimeFigureOut">
              <a:rPr lang="en-US"/>
              <a:t>08/31/15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DF33987-6305-4E2A-BF18-EF013ECE927B}" type="datetimeFigureOut">
              <a:rPr lang="en-US"/>
              <a:t>08/31/15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3987-6305-4E2A-BF18-EF013ECE927B}" type="datetimeFigureOut">
              <a:rPr lang="en-US"/>
              <a:t>08/31/15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33987-6305-4E2A-BF18-EF013ECE927B}" type="datetimeFigureOut">
              <a:rPr lang="en-US"/>
              <a:t>08/31/15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33987-6305-4E2A-BF18-EF013ECE927B}" type="datetimeFigureOut">
              <a:rPr lang="en-US"/>
              <a:t>08/31/15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fld id="{EDF33987-6305-4E2A-BF18-EF013ECE927B}" type="datetimeFigureOut">
              <a:rPr lang="en-US"/>
              <a:pPr/>
              <a:t>08/31/15</a:t>
            </a:fld>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a:pPr/>
              <a:t>‹#›</a:t>
            </a:fld>
            <a:endParaRP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828799"/>
            <a:ext cx="10058399" cy="3048001"/>
          </a:xfrm>
        </p:spPr>
        <p:txBody>
          <a:bodyPr>
            <a:normAutofit/>
          </a:bodyPr>
          <a:lstStyle/>
          <a:p>
            <a:r>
              <a:rPr lang="en-US" altLang="en-US" kern="0" cap="none" dirty="0" smtClean="0">
                <a:solidFill>
                  <a:srgbClr val="4B0000"/>
                </a:solidFill>
                <a:latin typeface="Times New Roman"/>
                <a:ea typeface="ＭＳ Ｐゴシック"/>
              </a:rPr>
              <a:t>The role of institutional research in positioning higher education institutions – practices in CEE countries</a:t>
            </a:r>
            <a:r>
              <a:rPr lang="en-US" altLang="en-US" kern="0" cap="none" dirty="0" smtClean="0">
                <a:solidFill>
                  <a:srgbClr val="4B0000"/>
                </a:solidFill>
                <a:latin typeface="Times New Roman"/>
                <a:ea typeface="ＭＳ Ｐゴシック"/>
              </a:rPr>
              <a:t/>
            </a:r>
            <a:br>
              <a:rPr lang="en-US" altLang="en-US" kern="0" cap="none" dirty="0" smtClean="0">
                <a:solidFill>
                  <a:srgbClr val="4B0000"/>
                </a:solidFill>
                <a:latin typeface="Times New Roman"/>
                <a:ea typeface="ＭＳ Ｐゴシック"/>
              </a:rPr>
            </a:br>
            <a:r>
              <a:rPr lang="en-US" altLang="en-US" kern="0" cap="none" dirty="0" smtClean="0">
                <a:solidFill>
                  <a:srgbClr val="4B0000"/>
                </a:solidFill>
                <a:latin typeface="Times New Roman"/>
                <a:ea typeface="ＭＳ Ｐゴシック"/>
              </a:rPr>
              <a:t> </a:t>
            </a:r>
            <a:endParaRPr lang="en-US" cap="none" dirty="0"/>
          </a:p>
        </p:txBody>
      </p:sp>
      <p:sp>
        <p:nvSpPr>
          <p:cNvPr id="3" name="Subtitle 2"/>
          <p:cNvSpPr>
            <a:spLocks noGrp="1"/>
          </p:cNvSpPr>
          <p:nvPr>
            <p:ph type="subTitle" idx="1"/>
          </p:nvPr>
        </p:nvSpPr>
        <p:spPr/>
        <p:txBody>
          <a:bodyPr/>
          <a:lstStyle/>
          <a:p>
            <a:r>
              <a:rPr lang="en-US" altLang="en-US" dirty="0">
                <a:solidFill>
                  <a:schemeClr val="tx2"/>
                </a:solidFill>
                <a:latin typeface="Times New Roman" panose="02020603050405020304" pitchFamily="18" charset="0"/>
                <a:cs typeface="Times New Roman" panose="02020603050405020304" pitchFamily="18" charset="0"/>
              </a:rPr>
              <a:t>Manja Klemenčič</a:t>
            </a:r>
          </a:p>
          <a:p>
            <a:r>
              <a:rPr lang="en-US" altLang="en-US" dirty="0">
                <a:solidFill>
                  <a:schemeClr val="tx2"/>
                </a:solidFill>
                <a:latin typeface="Times New Roman" panose="02020603050405020304" pitchFamily="18" charset="0"/>
                <a:cs typeface="Times New Roman" panose="02020603050405020304" pitchFamily="18" charset="0"/>
              </a:rPr>
              <a:t>Department of </a:t>
            </a:r>
            <a:r>
              <a:rPr lang="en-US" altLang="en-US" dirty="0" smtClean="0">
                <a:solidFill>
                  <a:schemeClr val="tx2"/>
                </a:solidFill>
                <a:latin typeface="Times New Roman" panose="02020603050405020304" pitchFamily="18" charset="0"/>
                <a:cs typeface="Times New Roman" panose="02020603050405020304" pitchFamily="18" charset="0"/>
              </a:rPr>
              <a:t>Sociology, Faculty of Arts and Sciences</a:t>
            </a:r>
            <a:endParaRPr lang="en-US" altLang="en-US" dirty="0">
              <a:solidFill>
                <a:schemeClr val="tx2"/>
              </a:solidFill>
              <a:latin typeface="Times New Roman" panose="02020603050405020304" pitchFamily="18" charset="0"/>
              <a:cs typeface="Times New Roman" panose="02020603050405020304" pitchFamily="18" charset="0"/>
            </a:endParaRPr>
          </a:p>
          <a:p>
            <a:r>
              <a:rPr lang="en-US" altLang="en-US" dirty="0">
                <a:solidFill>
                  <a:schemeClr val="tx2"/>
                </a:solidFill>
                <a:latin typeface="Times New Roman" panose="02020603050405020304" pitchFamily="18" charset="0"/>
                <a:cs typeface="Times New Roman" panose="02020603050405020304" pitchFamily="18" charset="0"/>
              </a:rPr>
              <a:t>Harvard University</a:t>
            </a:r>
          </a:p>
        </p:txBody>
      </p:sp>
      <p:sp>
        <p:nvSpPr>
          <p:cNvPr id="4" name="TextBox 3"/>
          <p:cNvSpPr txBox="1"/>
          <p:nvPr/>
        </p:nvSpPr>
        <p:spPr>
          <a:xfrm>
            <a:off x="1293812" y="598235"/>
            <a:ext cx="7010400" cy="1089529"/>
          </a:xfrm>
          <a:prstGeom prst="rect">
            <a:avLst/>
          </a:prstGeom>
          <a:noFill/>
        </p:spPr>
        <p:txBody>
          <a:bodyPr wrap="square" rtlCol="0">
            <a:spAutoFit/>
          </a:bodyPr>
          <a:lstStyle/>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27</a:t>
            </a:r>
            <a:r>
              <a:rPr lang="en-US" sz="2400" baseline="30000" dirty="0" smtClean="0">
                <a:solidFill>
                  <a:schemeClr val="tx2"/>
                </a:solidFill>
                <a:latin typeface="Times New Roman" panose="02020603050405020304" pitchFamily="18" charset="0"/>
                <a:cs typeface="Times New Roman" panose="02020603050405020304" pitchFamily="18" charset="0"/>
              </a:rPr>
              <a:t>th</a:t>
            </a:r>
            <a:r>
              <a:rPr lang="en-US" sz="2400" dirty="0" smtClean="0">
                <a:solidFill>
                  <a:schemeClr val="tx2"/>
                </a:solidFill>
                <a:latin typeface="Times New Roman" panose="02020603050405020304" pitchFamily="18" charset="0"/>
                <a:cs typeface="Times New Roman" panose="02020603050405020304" pitchFamily="18" charset="0"/>
              </a:rPr>
              <a:t> Annual </a:t>
            </a:r>
            <a:r>
              <a:rPr lang="en-US" sz="2400" dirty="0" err="1" smtClean="0">
                <a:solidFill>
                  <a:schemeClr val="tx2"/>
                </a:solidFill>
                <a:latin typeface="Times New Roman" panose="02020603050405020304" pitchFamily="18" charset="0"/>
                <a:cs typeface="Times New Roman" panose="02020603050405020304" pitchFamily="18" charset="0"/>
              </a:rPr>
              <a:t>EAIR</a:t>
            </a:r>
            <a:r>
              <a:rPr lang="en-US" sz="2400" dirty="0" smtClean="0">
                <a:solidFill>
                  <a:schemeClr val="tx2"/>
                </a:solidFill>
                <a:latin typeface="Times New Roman" panose="02020603050405020304" pitchFamily="18" charset="0"/>
                <a:cs typeface="Times New Roman" panose="02020603050405020304" pitchFamily="18" charset="0"/>
              </a:rPr>
              <a:t> Forum 2015</a:t>
            </a:r>
          </a:p>
          <a:p>
            <a:pPr>
              <a:lnSpc>
                <a:spcPct val="90000"/>
              </a:lnSpc>
            </a:pPr>
            <a:r>
              <a:rPr lang="en-US" sz="2400" dirty="0" err="1" smtClean="0">
                <a:solidFill>
                  <a:schemeClr val="tx2"/>
                </a:solidFill>
                <a:latin typeface="Times New Roman" panose="02020603050405020304" pitchFamily="18" charset="0"/>
                <a:cs typeface="Times New Roman" panose="02020603050405020304" pitchFamily="18" charset="0"/>
              </a:rPr>
              <a:t>Krems</a:t>
            </a:r>
            <a:r>
              <a:rPr lang="en-US" sz="2400" dirty="0" smtClean="0">
                <a:solidFill>
                  <a:schemeClr val="tx2"/>
                </a:solidFill>
                <a:latin typeface="Times New Roman" panose="02020603050405020304" pitchFamily="18" charset="0"/>
                <a:cs typeface="Times New Roman" panose="02020603050405020304" pitchFamily="18" charset="0"/>
              </a:rPr>
              <a:t>, Austria</a:t>
            </a:r>
          </a:p>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31 August 2015</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333999"/>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Institutional positioning in higher education as “the process through </a:t>
            </a:r>
            <a:r>
              <a:rPr lang="en-US" altLang="en-US" sz="2400" kern="0" cap="none" dirty="0">
                <a:solidFill>
                  <a:srgbClr val="000000"/>
                </a:solidFill>
                <a:latin typeface="Times New Roman"/>
                <a:ea typeface="ＭＳ Ｐゴシック"/>
              </a:rPr>
              <a:t>which HEIs locate themselves in specific niches within the higher education system and these niches (sets of relations) are expected to positively contribute to institutional functioning and </a:t>
            </a:r>
            <a:r>
              <a:rPr lang="en-US" altLang="en-US" sz="2400" kern="0" cap="none" dirty="0" smtClean="0">
                <a:solidFill>
                  <a:srgbClr val="000000"/>
                </a:solidFill>
                <a:latin typeface="Times New Roman"/>
                <a:ea typeface="ＭＳ Ｐゴシック"/>
              </a:rPr>
              <a:t>performance” (</a:t>
            </a:r>
            <a:r>
              <a:rPr lang="en-US" altLang="en-US" sz="2400" kern="0" cap="none" dirty="0" err="1" smtClean="0">
                <a:solidFill>
                  <a:srgbClr val="000000"/>
                </a:solidFill>
                <a:latin typeface="Times New Roman"/>
                <a:ea typeface="ＭＳ Ｐゴシック"/>
              </a:rPr>
              <a:t>Fumasoli</a:t>
            </a:r>
            <a:r>
              <a:rPr lang="en-US" altLang="en-US" sz="2400" kern="0" cap="none" dirty="0" smtClean="0">
                <a:solidFill>
                  <a:srgbClr val="000000"/>
                </a:solidFill>
                <a:latin typeface="Times New Roman"/>
                <a:ea typeface="ＭＳ Ｐゴシック"/>
              </a:rPr>
              <a:t> and Huisman 2013)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Imperatives</a:t>
            </a:r>
            <a:r>
              <a:rPr lang="en-US" altLang="en-US" sz="2400" kern="0" cap="none" dirty="0" smtClean="0">
                <a:solidFill>
                  <a:srgbClr val="000000"/>
                </a:solidFill>
                <a:latin typeface="Times New Roman"/>
                <a:ea typeface="ＭＳ Ｐゴシック"/>
              </a:rPr>
              <a:t> towards institutional positioning: from market (enhanced competition for scares resources) and state (responding to changing societal needs)</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Capabilities</a:t>
            </a:r>
            <a:r>
              <a:rPr lang="en-US" altLang="en-US" sz="2400" kern="0" cap="none" dirty="0" smtClean="0">
                <a:solidFill>
                  <a:srgbClr val="000000"/>
                </a:solidFill>
                <a:latin typeface="Times New Roman"/>
                <a:ea typeface="ＭＳ Ｐゴシック"/>
              </a:rPr>
              <a:t> for </a:t>
            </a:r>
            <a:r>
              <a:rPr lang="en-US" altLang="en-US" sz="2400" kern="0" cap="none" dirty="0">
                <a:solidFill>
                  <a:srgbClr val="000000"/>
                </a:solidFill>
                <a:latin typeface="Times New Roman"/>
                <a:ea typeface="ＭＳ Ｐゴシック"/>
              </a:rPr>
              <a:t>institutional positioning: real opportunities and positive freedoms of institutions </a:t>
            </a:r>
            <a:r>
              <a:rPr lang="en-US" altLang="en-US" sz="2400" kern="0" cap="none" dirty="0" smtClean="0">
                <a:solidFill>
                  <a:srgbClr val="000000"/>
                </a:solidFill>
                <a:latin typeface="Times New Roman"/>
                <a:ea typeface="ＭＳ Ｐゴシック"/>
              </a:rPr>
              <a:t>(i.e. their decision-makers)  </a:t>
            </a:r>
            <a:r>
              <a:rPr lang="en-US" altLang="en-US" sz="2400" kern="0" cap="none" dirty="0">
                <a:solidFill>
                  <a:srgbClr val="000000"/>
                </a:solidFill>
                <a:latin typeface="Times New Roman"/>
                <a:ea typeface="ＭＳ Ｐゴシック"/>
              </a:rPr>
              <a:t>to critically shape their responsiveness to higher education environment for the purposes of institutional survival and improved </a:t>
            </a:r>
            <a:r>
              <a:rPr lang="en-US" altLang="en-US" sz="2400" kern="0" cap="none" dirty="0" smtClean="0">
                <a:solidFill>
                  <a:srgbClr val="000000"/>
                </a:solidFill>
                <a:latin typeface="Times New Roman"/>
                <a:ea typeface="ＭＳ Ｐゴシック"/>
              </a:rPr>
              <a:t>functioning - &gt; deliberate strategic action embedded in heavily institutionalized higher education system and shaped by strategic resources (such as status and prestige)</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700" b="1" kern="0" cap="none" dirty="0" smtClean="0">
                <a:solidFill>
                  <a:srgbClr val="000000"/>
                </a:solidFill>
                <a:latin typeface="Times New Roman"/>
                <a:ea typeface="ＭＳ Ｐゴシック"/>
              </a:rPr>
              <a:t/>
            </a:r>
            <a:br>
              <a:rPr lang="en-US" altLang="en-US" sz="2700" b="1"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endParaRPr lang="en-US" sz="2400" cap="none"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293812" y="58562"/>
            <a:ext cx="98298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Institutional positioning in higher education</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001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333999"/>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000" kern="0" cap="none" dirty="0" smtClean="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I</a:t>
            </a:r>
            <a:r>
              <a:rPr lang="en-US" altLang="en-US" sz="2400" kern="0" cap="none" dirty="0" smtClean="0">
                <a:solidFill>
                  <a:srgbClr val="000000"/>
                </a:solidFill>
                <a:latin typeface="Times New Roman"/>
                <a:ea typeface="ＭＳ Ｐゴシック"/>
              </a:rPr>
              <a:t>nstitutional </a:t>
            </a:r>
            <a:r>
              <a:rPr lang="en-US" altLang="en-US" sz="2400" kern="0" cap="none" dirty="0">
                <a:solidFill>
                  <a:srgbClr val="000000"/>
                </a:solidFill>
                <a:latin typeface="Times New Roman"/>
                <a:ea typeface="ＭＳ Ｐゴシック"/>
              </a:rPr>
              <a:t>research to feed data and analyses into decision processes </a:t>
            </a:r>
            <a:r>
              <a:rPr lang="en-US" altLang="en-US" sz="2400" kern="0" cap="none" dirty="0" smtClean="0">
                <a:solidFill>
                  <a:srgbClr val="000000"/>
                </a:solidFill>
                <a:latin typeface="Times New Roman"/>
                <a:ea typeface="ＭＳ Ｐゴシック"/>
              </a:rPr>
              <a:t> towards deliberate positioning is </a:t>
            </a:r>
            <a:r>
              <a:rPr lang="en-US" altLang="en-US" sz="2400" b="1" kern="0" cap="none" dirty="0" smtClean="0">
                <a:solidFill>
                  <a:srgbClr val="000000"/>
                </a:solidFill>
                <a:latin typeface="Times New Roman"/>
                <a:ea typeface="ＭＳ Ｐゴシック"/>
              </a:rPr>
              <a:t>indispensable</a:t>
            </a:r>
            <a:r>
              <a:rPr lang="en-US" altLang="en-US" sz="2400" kern="0" cap="none" dirty="0" smtClean="0">
                <a:solidFill>
                  <a:srgbClr val="000000"/>
                </a:solidFill>
                <a:latin typeface="Times New Roman"/>
                <a:ea typeface="ＭＳ Ｐゴシック"/>
              </a:rPr>
              <a:t>.</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Institutional research most often defined as “research </a:t>
            </a:r>
            <a:r>
              <a:rPr lang="en-US" altLang="en-US" sz="2400" kern="0" cap="none" dirty="0">
                <a:solidFill>
                  <a:srgbClr val="000000"/>
                </a:solidFill>
                <a:latin typeface="Times New Roman"/>
                <a:ea typeface="ＭＳ Ｐゴシック"/>
              </a:rPr>
              <a:t>conducted within an institution of higher education to provide information which supports institutional planning, policy formation and decision </a:t>
            </a:r>
            <a:r>
              <a:rPr lang="en-US" altLang="en-US" sz="2400" kern="0" cap="none" dirty="0" smtClean="0">
                <a:solidFill>
                  <a:srgbClr val="000000"/>
                </a:solidFill>
                <a:latin typeface="Times New Roman"/>
                <a:ea typeface="ＭＳ Ｐゴシック"/>
              </a:rPr>
              <a:t>making” (</a:t>
            </a:r>
            <a:r>
              <a:rPr lang="en-US" altLang="en-US" sz="2400" kern="0" cap="none" dirty="0" err="1" smtClean="0">
                <a:solidFill>
                  <a:srgbClr val="000000"/>
                </a:solidFill>
                <a:latin typeface="Times New Roman"/>
                <a:ea typeface="ＭＳ Ｐゴシック"/>
              </a:rPr>
              <a:t>Saupe</a:t>
            </a:r>
            <a:r>
              <a:rPr lang="en-US" altLang="en-US" sz="2400" kern="0" cap="none" dirty="0" smtClean="0">
                <a:solidFill>
                  <a:srgbClr val="000000"/>
                </a:solidFill>
                <a:latin typeface="Times New Roman"/>
                <a:ea typeface="ＭＳ Ｐゴシック"/>
              </a:rPr>
              <a:t> 1990).</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The </a:t>
            </a:r>
            <a:r>
              <a:rPr lang="en-US" altLang="en-US" sz="2400" kern="0" cap="none" dirty="0">
                <a:solidFill>
                  <a:srgbClr val="000000"/>
                </a:solidFill>
                <a:latin typeface="Times New Roman"/>
                <a:ea typeface="ＭＳ Ｐゴシック"/>
              </a:rPr>
              <a:t>kind of information that is needed for strategic positioning is </a:t>
            </a:r>
            <a:r>
              <a:rPr lang="en-US" altLang="en-US" sz="2400" kern="0" cap="none" dirty="0" smtClean="0">
                <a:solidFill>
                  <a:srgbClr val="000000"/>
                </a:solidFill>
                <a:latin typeface="Times New Roman"/>
                <a:ea typeface="ＭＳ Ｐゴシック"/>
              </a:rPr>
              <a:t>especially </a:t>
            </a:r>
            <a:r>
              <a:rPr lang="en-US" altLang="en-US" sz="2400" b="1" kern="0" cap="none" dirty="0" smtClean="0">
                <a:solidFill>
                  <a:srgbClr val="000000"/>
                </a:solidFill>
                <a:latin typeface="Times New Roman"/>
                <a:ea typeface="ＭＳ Ｐゴシック"/>
              </a:rPr>
              <a:t>contextual </a:t>
            </a:r>
            <a:r>
              <a:rPr lang="en-US" altLang="en-US" sz="2400" b="1" kern="0" cap="none" dirty="0">
                <a:solidFill>
                  <a:srgbClr val="000000"/>
                </a:solidFill>
                <a:latin typeface="Times New Roman"/>
                <a:ea typeface="ＭＳ Ｐゴシック"/>
              </a:rPr>
              <a:t>intelligence </a:t>
            </a:r>
            <a:r>
              <a:rPr lang="en-US" altLang="en-US" sz="2400" kern="0" cap="none" dirty="0">
                <a:solidFill>
                  <a:srgbClr val="000000"/>
                </a:solidFill>
                <a:latin typeface="Times New Roman"/>
                <a:ea typeface="ＭＳ Ｐゴシック"/>
              </a:rPr>
              <a:t>(if we take </a:t>
            </a:r>
            <a:r>
              <a:rPr lang="en-US" altLang="en-US" sz="2400" kern="0" cap="none" dirty="0" err="1" smtClean="0">
                <a:solidFill>
                  <a:srgbClr val="000000"/>
                </a:solidFill>
                <a:latin typeface="Times New Roman"/>
                <a:ea typeface="ＭＳ Ｐゴシック"/>
              </a:rPr>
              <a:t>Terenzini’s</a:t>
            </a:r>
            <a:r>
              <a:rPr lang="en-US" altLang="en-US" sz="2400" kern="0" cap="none" dirty="0" smtClean="0">
                <a:solidFill>
                  <a:srgbClr val="000000"/>
                </a:solidFill>
                <a:latin typeface="Times New Roman"/>
                <a:ea typeface="ＭＳ Ｐゴシック"/>
              </a:rPr>
              <a:t> (1993) three </a:t>
            </a:r>
            <a:r>
              <a:rPr lang="en-US" altLang="en-US" sz="2400" kern="0" cap="none" dirty="0">
                <a:solidFill>
                  <a:srgbClr val="000000"/>
                </a:solidFill>
                <a:latin typeface="Times New Roman"/>
                <a:ea typeface="ＭＳ Ｐゴシック"/>
              </a:rPr>
              <a:t>tiers: technical and analytical – tier 1; issues intelligence – tier 2, and contextual intelligence – tier 3). </a:t>
            </a:r>
            <a:br>
              <a:rPr lang="en-US" altLang="en-US" sz="24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endParaRPr lang="en-US" sz="2400" cap="none"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altLang="en-US" sz="4400" kern="0" dirty="0" smtClean="0">
                <a:solidFill>
                  <a:srgbClr val="4B0000"/>
                </a:solidFill>
                <a:latin typeface="Times New Roman"/>
                <a:ea typeface="ＭＳ Ｐゴシック"/>
              </a:rPr>
              <a:t>The role of institutional research in deliberate institutional positioning</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761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The </a:t>
            </a:r>
            <a:r>
              <a:rPr lang="en-US" altLang="en-US" sz="2400" kern="0" cap="none" dirty="0">
                <a:solidFill>
                  <a:srgbClr val="000000"/>
                </a:solidFill>
                <a:latin typeface="Times New Roman"/>
                <a:ea typeface="ＭＳ Ｐゴシック"/>
              </a:rPr>
              <a:t>practices of collecting, synthesizing, and analyzing institutional data generally serve two major </a:t>
            </a:r>
            <a:r>
              <a:rPr lang="en-US" altLang="en-US" sz="2400" kern="0" cap="none" dirty="0" smtClean="0">
                <a:solidFill>
                  <a:srgbClr val="000000"/>
                </a:solidFill>
                <a:latin typeface="Times New Roman"/>
                <a:ea typeface="ＭＳ Ｐゴシック"/>
              </a:rPr>
              <a:t>purposes: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to </a:t>
            </a:r>
            <a:r>
              <a:rPr lang="en-US" altLang="en-US" sz="2400" kern="0" cap="none" dirty="0">
                <a:solidFill>
                  <a:srgbClr val="000000"/>
                </a:solidFill>
                <a:latin typeface="Times New Roman"/>
                <a:ea typeface="ＭＳ Ｐゴシック"/>
              </a:rPr>
              <a:t>fulfill mandatory reporting requirements and </a:t>
            </a:r>
            <a:r>
              <a:rPr lang="en-US" altLang="en-US" sz="2400" kern="0" cap="none" dirty="0" smtClean="0">
                <a:solidFill>
                  <a:srgbClr val="000000"/>
                </a:solidFill>
                <a:latin typeface="Times New Roman"/>
                <a:ea typeface="ＭＳ Ｐゴシック"/>
              </a:rPr>
              <a:t>assessment,</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 to </a:t>
            </a:r>
            <a:r>
              <a:rPr lang="en-US" altLang="en-US" sz="2400" kern="0" cap="none" dirty="0">
                <a:solidFill>
                  <a:srgbClr val="000000"/>
                </a:solidFill>
                <a:latin typeface="Times New Roman"/>
                <a:ea typeface="ＭＳ Ｐゴシック"/>
              </a:rPr>
              <a:t>support university decision-making and planning.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Emphasis of institutional research remains on </a:t>
            </a:r>
            <a:r>
              <a:rPr lang="en-US" altLang="en-US" sz="2400" b="1" kern="0" cap="none" dirty="0">
                <a:solidFill>
                  <a:srgbClr val="000000"/>
                </a:solidFill>
                <a:latin typeface="Times New Roman"/>
                <a:ea typeface="ＭＳ Ｐゴシック"/>
              </a:rPr>
              <a:t>the </a:t>
            </a:r>
            <a:r>
              <a:rPr lang="en-US" altLang="en-US" sz="2400" b="1" kern="0" cap="none" dirty="0" smtClean="0">
                <a:solidFill>
                  <a:srgbClr val="000000"/>
                </a:solidFill>
                <a:latin typeface="Times New Roman"/>
                <a:ea typeface="ＭＳ Ｐゴシック"/>
              </a:rPr>
              <a:t>reporting </a:t>
            </a:r>
            <a:r>
              <a:rPr lang="en-US" altLang="en-US" sz="2400" kern="0" cap="none" dirty="0" smtClean="0">
                <a:solidFill>
                  <a:srgbClr val="000000"/>
                </a:solidFill>
                <a:latin typeface="Times New Roman"/>
                <a:ea typeface="ＭＳ Ｐゴシック"/>
              </a:rPr>
              <a:t>since </a:t>
            </a:r>
            <a:r>
              <a:rPr lang="en-US" altLang="en-US" sz="2400" kern="0" cap="none" dirty="0">
                <a:solidFill>
                  <a:srgbClr val="000000"/>
                </a:solidFill>
                <a:latin typeface="Times New Roman"/>
                <a:ea typeface="ＭＳ Ｐゴシック"/>
              </a:rPr>
              <a:t>the capacity for institutional research is in most universities still fairly </a:t>
            </a:r>
            <a:r>
              <a:rPr lang="en-US" altLang="en-US" sz="2400" kern="0" cap="none" dirty="0" smtClean="0">
                <a:solidFill>
                  <a:srgbClr val="000000"/>
                </a:solidFill>
                <a:latin typeface="Times New Roman"/>
                <a:ea typeface="ＭＳ Ｐゴシック"/>
              </a:rPr>
              <a:t>limited: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 there </a:t>
            </a:r>
            <a:r>
              <a:rPr lang="en-US" altLang="en-US" sz="2400" kern="0" cap="none" dirty="0">
                <a:solidFill>
                  <a:srgbClr val="000000"/>
                </a:solidFill>
                <a:latin typeface="Times New Roman"/>
                <a:ea typeface="ＭＳ Ｐゴシック"/>
              </a:rPr>
              <a:t>are a few institutional researchers </a:t>
            </a:r>
            <a:r>
              <a:rPr lang="en-US" altLang="en-US" sz="2400" kern="0" cap="none" dirty="0" smtClean="0">
                <a:solidFill>
                  <a:srgbClr val="000000"/>
                </a:solidFill>
                <a:latin typeface="Times New Roman"/>
                <a:ea typeface="ＭＳ Ｐゴシック"/>
              </a:rPr>
              <a:t>employed</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institutional researchers </a:t>
            </a:r>
            <a:r>
              <a:rPr lang="en-US" altLang="en-US" sz="2400" kern="0" cap="none" dirty="0">
                <a:solidFill>
                  <a:srgbClr val="000000"/>
                </a:solidFill>
                <a:latin typeface="Times New Roman"/>
                <a:ea typeface="ＭＳ Ｐゴシック"/>
              </a:rPr>
              <a:t>tend to work with centralized, yet non-integrated information </a:t>
            </a:r>
            <a:r>
              <a:rPr lang="en-US" altLang="en-US" sz="2400" kern="0" cap="none" dirty="0" smtClean="0">
                <a:solidFill>
                  <a:srgbClr val="000000"/>
                </a:solidFill>
                <a:latin typeface="Times New Roman"/>
                <a:ea typeface="ＭＳ Ｐゴシック"/>
              </a:rPr>
              <a:t>systems</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Major role of the state in prompting </a:t>
            </a:r>
            <a:r>
              <a:rPr lang="en-US" altLang="en-US" sz="2400" kern="0" cap="none" dirty="0">
                <a:solidFill>
                  <a:srgbClr val="000000"/>
                </a:solidFill>
                <a:latin typeface="Times New Roman"/>
                <a:ea typeface="ＭＳ Ｐゴシック"/>
              </a:rPr>
              <a:t>and crucially </a:t>
            </a:r>
            <a:r>
              <a:rPr lang="en-US" altLang="en-US" sz="2400" kern="0" cap="none" dirty="0" smtClean="0">
                <a:solidFill>
                  <a:srgbClr val="000000"/>
                </a:solidFill>
                <a:latin typeface="Times New Roman"/>
                <a:ea typeface="ＭＳ Ｐゴシック"/>
              </a:rPr>
              <a:t>shaping </a:t>
            </a:r>
            <a:r>
              <a:rPr lang="en-US" altLang="en-US" sz="2400" kern="0" cap="none" dirty="0">
                <a:solidFill>
                  <a:srgbClr val="000000"/>
                </a:solidFill>
                <a:latin typeface="Times New Roman"/>
                <a:ea typeface="ＭＳ Ｐゴシック"/>
              </a:rPr>
              <a:t>institutional change in university practice </a:t>
            </a:r>
            <a:r>
              <a:rPr lang="en-US" altLang="en-US" sz="2400" kern="0" cap="none" dirty="0" smtClean="0">
                <a:solidFill>
                  <a:srgbClr val="000000"/>
                </a:solidFill>
                <a:latin typeface="Times New Roman"/>
                <a:ea typeface="ＭＳ Ｐゴシック"/>
              </a:rPr>
              <a:t>in </a:t>
            </a:r>
            <a:r>
              <a:rPr lang="en-US" altLang="en-US" sz="2400" kern="0" cap="none" dirty="0" err="1" smtClean="0">
                <a:solidFill>
                  <a:srgbClr val="000000"/>
                </a:solidFill>
                <a:latin typeface="Times New Roman"/>
                <a:ea typeface="ＭＳ Ｐゴシック"/>
              </a:rPr>
              <a:t>IR</a:t>
            </a:r>
            <a:r>
              <a:rPr lang="en-US" altLang="en-US" sz="24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change in the </a:t>
            </a:r>
            <a:r>
              <a:rPr lang="en-US" altLang="en-US" sz="2400" kern="0" cap="none" dirty="0">
                <a:solidFill>
                  <a:srgbClr val="000000"/>
                </a:solidFill>
                <a:latin typeface="Times New Roman"/>
                <a:ea typeface="ＭＳ Ｐゴシック"/>
              </a:rPr>
              <a:t>type and </a:t>
            </a:r>
            <a:r>
              <a:rPr lang="en-US" altLang="en-US" sz="2400" kern="0" cap="none" dirty="0" smtClean="0">
                <a:solidFill>
                  <a:srgbClr val="000000"/>
                </a:solidFill>
                <a:latin typeface="Times New Roman"/>
                <a:ea typeface="ＭＳ Ｐゴシック"/>
              </a:rPr>
              <a:t>extent </a:t>
            </a:r>
            <a:r>
              <a:rPr lang="en-US" altLang="en-US" sz="2400" kern="0" cap="none" dirty="0">
                <a:solidFill>
                  <a:srgbClr val="000000"/>
                </a:solidFill>
                <a:latin typeface="Times New Roman"/>
                <a:ea typeface="ＭＳ Ｐゴシック"/>
              </a:rPr>
              <a:t>of institutional micro data that is requested from regulatory and funding </a:t>
            </a:r>
            <a:r>
              <a:rPr lang="en-US" altLang="en-US" sz="2400" kern="0" cap="none" dirty="0" smtClean="0">
                <a:solidFill>
                  <a:srgbClr val="000000"/>
                </a:solidFill>
                <a:latin typeface="Times New Roman"/>
                <a:ea typeface="ＭＳ Ｐゴシック"/>
              </a:rPr>
              <a:t>bodies -&gt; exposing </a:t>
            </a:r>
            <a:r>
              <a:rPr lang="en-US" altLang="en-US" sz="2400" b="1" kern="0" cap="none" dirty="0">
                <a:solidFill>
                  <a:srgbClr val="000000"/>
                </a:solidFill>
                <a:latin typeface="Times New Roman"/>
                <a:ea typeface="ＭＳ Ｐゴシック"/>
              </a:rPr>
              <a:t>the weaknesses in the existing national systems of data collection and </a:t>
            </a:r>
            <a:r>
              <a:rPr lang="en-US" altLang="en-US" sz="2400" b="1" kern="0" cap="none" dirty="0" smtClean="0">
                <a:solidFill>
                  <a:srgbClr val="000000"/>
                </a:solidFill>
                <a:latin typeface="Times New Roman"/>
                <a:ea typeface="ＭＳ Ｐゴシック"/>
              </a:rPr>
              <a:t>analyses</a:t>
            </a:r>
            <a:r>
              <a:rPr lang="en-US" altLang="en-US" sz="2400" kern="0" cap="none" dirty="0" smtClean="0">
                <a:solidFill>
                  <a:srgbClr val="000000"/>
                </a:solidFill>
                <a:latin typeface="Times New Roman"/>
                <a:ea typeface="ＭＳ Ｐゴシック"/>
              </a:rPr>
              <a:t>.</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endParaRPr lang="en-US" sz="2400" cap="none"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293812" y="487334"/>
            <a:ext cx="8763000" cy="701731"/>
          </a:xfrm>
          <a:prstGeom prst="rect">
            <a:avLst/>
          </a:prstGeom>
          <a:noFill/>
        </p:spPr>
        <p:txBody>
          <a:bodyPr wrap="square" rtlCol="0">
            <a:spAutoFit/>
          </a:bodyPr>
          <a:lstStyle/>
          <a:p>
            <a:pPr>
              <a:lnSpc>
                <a:spcPct val="90000"/>
              </a:lnSpc>
            </a:pPr>
            <a:r>
              <a:rPr lang="en-US" altLang="en-US" sz="4400" kern="0" dirty="0" smtClean="0">
                <a:solidFill>
                  <a:srgbClr val="4B0000"/>
                </a:solidFill>
                <a:latin typeface="Times New Roman"/>
                <a:ea typeface="ＭＳ Ｐゴシック"/>
              </a:rPr>
              <a:t>Institutional research in CEE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592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2438399"/>
            <a:ext cx="9753600" cy="4038601"/>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800" kern="0" cap="none" dirty="0">
                <a:solidFill>
                  <a:srgbClr val="000000"/>
                </a:solidFill>
                <a:latin typeface="Times New Roman"/>
                <a:ea typeface="ＭＳ Ｐゴシック"/>
              </a:rPr>
              <a:t>	</a:t>
            </a: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a:solidFill>
                  <a:srgbClr val="000000"/>
                </a:solidFill>
                <a:latin typeface="Times New Roman"/>
                <a:ea typeface="ＭＳ Ｐゴシック"/>
              </a:rPr>
              <a:t/>
            </a:r>
            <a:br>
              <a:rPr lang="en-US" altLang="en-US" sz="2800" kern="0" cap="none" dirty="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a:solidFill>
                  <a:srgbClr val="000000"/>
                </a:solidFill>
                <a:latin typeface="Times New Roman"/>
                <a:ea typeface="ＭＳ Ｐゴシック"/>
              </a:rPr>
              <a:t/>
            </a:r>
            <a:br>
              <a:rPr lang="en-US" altLang="en-US" sz="2800" kern="0" cap="none" dirty="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a:solidFill>
                  <a:srgbClr val="000000"/>
                </a:solidFill>
                <a:latin typeface="Times New Roman"/>
                <a:ea typeface="ＭＳ Ｐゴシック"/>
              </a:rPr>
              <a:t/>
            </a:r>
            <a:br>
              <a:rPr lang="en-US" altLang="en-US" sz="28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How </a:t>
            </a:r>
            <a:r>
              <a:rPr lang="en-US" altLang="en-US" sz="2700" kern="0" cap="none" dirty="0">
                <a:solidFill>
                  <a:srgbClr val="000000"/>
                </a:solidFill>
                <a:latin typeface="Times New Roman"/>
                <a:ea typeface="ＭＳ Ｐゴシック"/>
              </a:rPr>
              <a:t>to develop culture of institutional research that will enable and nurture </a:t>
            </a:r>
            <a:r>
              <a:rPr lang="en-US" altLang="en-US" sz="2700" b="1" kern="0" cap="none" dirty="0">
                <a:solidFill>
                  <a:srgbClr val="000000"/>
                </a:solidFill>
                <a:latin typeface="Times New Roman"/>
                <a:ea typeface="ＭＳ Ｐゴシック"/>
              </a:rPr>
              <a:t>involvement of students and staff with institutional research </a:t>
            </a:r>
            <a:r>
              <a:rPr lang="en-US" altLang="en-US" sz="2700" kern="0" cap="none" dirty="0">
                <a:solidFill>
                  <a:srgbClr val="000000"/>
                </a:solidFill>
                <a:latin typeface="Times New Roman"/>
                <a:ea typeface="ＭＳ Ｐゴシック"/>
              </a:rPr>
              <a:t>and university quality improvement? </a:t>
            </a: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How to ensure that platforms of institutional research and decision support systems </a:t>
            </a:r>
            <a:r>
              <a:rPr lang="en-US" altLang="en-US" sz="2700" b="1" kern="0" cap="none" dirty="0" smtClean="0">
                <a:solidFill>
                  <a:srgbClr val="000000"/>
                </a:solidFill>
                <a:latin typeface="Times New Roman"/>
                <a:ea typeface="ＭＳ Ｐゴシック"/>
              </a:rPr>
              <a:t>strengthen</a:t>
            </a:r>
            <a:r>
              <a:rPr lang="en-US" altLang="en-US" sz="2700" kern="0" cap="none" dirty="0" smtClean="0">
                <a:solidFill>
                  <a:srgbClr val="000000"/>
                </a:solidFill>
                <a:latin typeface="Times New Roman"/>
                <a:ea typeface="ＭＳ Ｐゴシック"/>
              </a:rPr>
              <a:t> </a:t>
            </a:r>
            <a:r>
              <a:rPr lang="en-US" altLang="en-US" sz="2700" b="1" kern="0" cap="none" dirty="0" smtClean="0">
                <a:solidFill>
                  <a:srgbClr val="000000"/>
                </a:solidFill>
                <a:latin typeface="Times New Roman"/>
                <a:ea typeface="ＭＳ Ｐゴシック"/>
              </a:rPr>
              <a:t>student and staff agency </a:t>
            </a:r>
            <a:r>
              <a:rPr lang="en-US" altLang="en-US" sz="2700" kern="0" cap="none" dirty="0" smtClean="0">
                <a:solidFill>
                  <a:srgbClr val="000000"/>
                </a:solidFill>
                <a:latin typeface="Times New Roman"/>
                <a:ea typeface="ＭＳ Ｐゴシック"/>
              </a:rPr>
              <a:t>to act freely, innovate internally and engage externally?</a:t>
            </a: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smtClean="0">
                <a:solidFill>
                  <a:srgbClr val="000000"/>
                </a:solidFill>
                <a:latin typeface="Times New Roman"/>
                <a:ea typeface="ＭＳ Ｐゴシック"/>
              </a:rPr>
              <a:t/>
            </a:r>
            <a:br>
              <a:rPr lang="en-US" altLang="en-US" sz="2800" kern="0" cap="none" dirty="0" smtClean="0">
                <a:solidFill>
                  <a:srgbClr val="000000"/>
                </a:solidFill>
                <a:latin typeface="Times New Roman"/>
                <a:ea typeface="ＭＳ Ｐゴシック"/>
              </a:rPr>
            </a:br>
            <a:r>
              <a:rPr lang="en-US" altLang="en-US" sz="2800" kern="0" cap="none" dirty="0">
                <a:solidFill>
                  <a:srgbClr val="000000"/>
                </a:solidFill>
                <a:latin typeface="Times New Roman"/>
                <a:ea typeface="ＭＳ Ｐゴシック"/>
              </a:rPr>
              <a:t/>
            </a:r>
            <a:br>
              <a:rPr lang="en-US" altLang="en-US" sz="2800" kern="0" cap="none" dirty="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800" kern="0" cap="none" dirty="0">
                <a:solidFill>
                  <a:srgbClr val="000000"/>
                </a:solidFill>
                <a:latin typeface="Times New Roman"/>
                <a:ea typeface="ＭＳ Ｐゴシック"/>
              </a:rPr>
              <a:t/>
            </a:r>
            <a:br>
              <a:rPr lang="en-US" altLang="en-US" sz="2800" kern="0" cap="none" dirty="0">
                <a:solidFill>
                  <a:srgbClr val="000000"/>
                </a:solidFill>
                <a:latin typeface="Times New Roman"/>
                <a:ea typeface="ＭＳ Ｐゴシック"/>
              </a:rPr>
            </a:br>
            <a:endParaRPr lang="en-US" altLang="en-US" sz="2800" kern="0" cap="none" dirty="0">
              <a:solidFill>
                <a:srgbClr val="000000"/>
              </a:solidFill>
              <a:latin typeface="Times New Roman"/>
              <a:ea typeface="ＭＳ Ｐゴシック"/>
            </a:endParaRPr>
          </a:p>
        </p:txBody>
      </p:sp>
      <p:sp>
        <p:nvSpPr>
          <p:cNvPr id="6" name="TextBox 5"/>
          <p:cNvSpPr txBox="1"/>
          <p:nvPr/>
        </p:nvSpPr>
        <p:spPr>
          <a:xfrm>
            <a:off x="1293812" y="487334"/>
            <a:ext cx="9982200" cy="1754326"/>
          </a:xfrm>
          <a:prstGeom prst="rect">
            <a:avLst/>
          </a:prstGeom>
          <a:noFill/>
        </p:spPr>
        <p:txBody>
          <a:bodyPr wrap="square" rtlCol="0">
            <a:spAutoFit/>
          </a:bodyPr>
          <a:lstStyle/>
          <a:p>
            <a:pPr>
              <a:lnSpc>
                <a:spcPct val="90000"/>
              </a:lnSpc>
            </a:pPr>
            <a:r>
              <a:rPr lang="en-US" sz="4000" dirty="0" smtClean="0">
                <a:solidFill>
                  <a:schemeClr val="accent6">
                    <a:lumMod val="50000"/>
                  </a:schemeClr>
                </a:solidFill>
                <a:latin typeface="Times New Roman" panose="02020603050405020304" pitchFamily="18" charset="0"/>
                <a:cs typeface="Times New Roman" panose="02020603050405020304" pitchFamily="18" charset="0"/>
              </a:rPr>
              <a:t>Tensions in how institutional research is conceived to support institutional positioning decisions</a:t>
            </a:r>
            <a:endParaRPr lang="en-GB" sz="40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11428412" y="6400800"/>
            <a:ext cx="609600" cy="424732"/>
          </a:xfrm>
          <a:prstGeom prst="rect">
            <a:avLst/>
          </a:prstGeom>
          <a:noFill/>
        </p:spPr>
        <p:txBody>
          <a:bodyPr wrap="square" rtlCol="0">
            <a:spAutoFit/>
          </a:bodyPr>
          <a:lstStyle/>
          <a:p>
            <a:pPr>
              <a:lnSpc>
                <a:spcPct val="90000"/>
              </a:lnSpc>
            </a:pPr>
            <a:fld id="{87A99DD0-61D1-4906-9013-D588DE8E1AB4}" type="slidenum">
              <a:rPr lang="en-GB" sz="2400" smtClean="0"/>
              <a:t>5</a:t>
            </a:fld>
            <a:endParaRPr lang="en-GB" sz="2400" dirty="0"/>
          </a:p>
        </p:txBody>
      </p:sp>
    </p:spTree>
    <p:extLst>
      <p:ext uri="{BB962C8B-B14F-4D97-AF65-F5344CB8AC3E}">
        <p14:creationId xmlns:p14="http://schemas.microsoft.com/office/powerpoint/2010/main" val="2227128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2" y="1295401"/>
            <a:ext cx="10210799"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700" kern="0" cap="none" dirty="0">
                <a:solidFill>
                  <a:srgbClr val="000000"/>
                </a:solidFill>
                <a:latin typeface="Times New Roman"/>
                <a:ea typeface="ＭＳ Ｐゴシック"/>
              </a:rPr>
              <a:t>	</a:t>
            </a: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Thank you!</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manjaklemencic@fas.harvard.edu</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700" kern="0" cap="none" dirty="0" smtClean="0">
                <a:solidFill>
                  <a:srgbClr val="000000"/>
                </a:solidFill>
                <a:latin typeface="Times New Roman"/>
                <a:ea typeface="ＭＳ Ｐゴシック"/>
              </a:rPr>
              <a:t/>
            </a:r>
            <a:br>
              <a:rPr lang="en-US" altLang="en-US" sz="2700" kern="0" cap="none" dirty="0" smtClean="0">
                <a:solidFill>
                  <a:srgbClr val="000000"/>
                </a:solidFill>
                <a:latin typeface="Times New Roman"/>
                <a:ea typeface="ＭＳ Ｐゴシック"/>
              </a:rPr>
            </a:br>
            <a:r>
              <a:rPr lang="en-US" altLang="en-US" sz="2700" kern="0" cap="none" dirty="0">
                <a:solidFill>
                  <a:srgbClr val="000000"/>
                </a:solidFill>
                <a:latin typeface="Times New Roman"/>
                <a:ea typeface="ＭＳ Ｐゴシック"/>
              </a:rPr>
              <a:t/>
            </a:r>
            <a:br>
              <a:rPr lang="en-US" altLang="en-US" sz="27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r>
            <a:br>
              <a:rPr lang="en-US" altLang="en-US" sz="20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endParaRPr lang="en-US" altLang="en-US" sz="2000" kern="0" cap="none" dirty="0">
              <a:solidFill>
                <a:srgbClr val="000000"/>
              </a:solidFill>
              <a:latin typeface="Times New Roman"/>
              <a:ea typeface="ＭＳ Ｐゴシック"/>
            </a:endParaRPr>
          </a:p>
        </p:txBody>
      </p:sp>
      <p:sp>
        <p:nvSpPr>
          <p:cNvPr id="6" name="TextBox 5"/>
          <p:cNvSpPr txBox="1"/>
          <p:nvPr/>
        </p:nvSpPr>
        <p:spPr>
          <a:xfrm>
            <a:off x="1293812" y="1219200"/>
            <a:ext cx="10134600" cy="701731"/>
          </a:xfrm>
          <a:prstGeom prst="rect">
            <a:avLst/>
          </a:prstGeom>
          <a:noFill/>
        </p:spPr>
        <p:txBody>
          <a:bodyPr wrap="square" rtlCol="0">
            <a:spAutoFit/>
          </a:bodyPr>
          <a:lstStyle/>
          <a:p>
            <a:pPr>
              <a:lnSpc>
                <a:spcPct val="90000"/>
              </a:lnSpc>
            </a:pPr>
            <a:r>
              <a:rPr lang="en-US" sz="4400" dirty="0" smtClean="0">
                <a:solidFill>
                  <a:schemeClr val="accent6">
                    <a:lumMod val="50000"/>
                  </a:schemeClr>
                </a:solidFill>
                <a:latin typeface="Times New Roman" panose="02020603050405020304" pitchFamily="18" charset="0"/>
                <a:cs typeface="Times New Roman" panose="02020603050405020304" pitchFamily="18" charset="0"/>
              </a:rPr>
              <a:t>Your experience, your comments?</a:t>
            </a:r>
            <a:endParaRPr lang="en-GB" sz="44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11428412" y="6400800"/>
            <a:ext cx="609600" cy="424732"/>
          </a:xfrm>
          <a:prstGeom prst="rect">
            <a:avLst/>
          </a:prstGeom>
          <a:noFill/>
        </p:spPr>
        <p:txBody>
          <a:bodyPr wrap="square" rtlCol="0">
            <a:spAutoFit/>
          </a:bodyPr>
          <a:lstStyle/>
          <a:p>
            <a:pPr>
              <a:lnSpc>
                <a:spcPct val="90000"/>
              </a:lnSpc>
            </a:pPr>
            <a:fld id="{87A99DD0-61D1-4906-9013-D588DE8E1AB4}" type="slidenum">
              <a:rPr lang="en-GB" sz="2400" smtClean="0"/>
              <a:t>6</a:t>
            </a:fld>
            <a:endParaRPr lang="en-GB" sz="2400" dirty="0"/>
          </a:p>
        </p:txBody>
      </p:sp>
    </p:spTree>
    <p:extLst>
      <p:ext uri="{BB962C8B-B14F-4D97-AF65-F5344CB8AC3E}">
        <p14:creationId xmlns:p14="http://schemas.microsoft.com/office/powerpoint/2010/main" val="97815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2804891">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007AB78-8AA3-48FB-9A6F-F33600BC4B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TS102804891</Template>
  <TotalTime>0</TotalTime>
  <Words>77</Words>
  <Application>Microsoft Office PowerPoint</Application>
  <PresentationFormat>Custom</PresentationFormat>
  <Paragraphs>19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TS102804891</vt:lpstr>
      <vt:lpstr>The role of institutional research in positioning higher education institutions – practices in CEE countries  </vt:lpstr>
      <vt:lpstr>         Institutional positioning in higher education as “the process through which HEIs locate themselves in specific niches within the higher education system and these niches (sets of relations) are expected to positively contribute to institutional functioning and performance” (Fumasoli and Huisman 2013)   Imperatives towards institutional positioning: from market (enhanced competition for scares resources) and state (responding to changing societal needs)  Capabilities for institutional positioning: real opportunities and positive freedoms of institutions (i.e. their decision-makers)  to critically shape their responsiveness to higher education environment for the purposes of institutional survival and improved functioning - &gt; deliberate strategic action embedded in heavily institutionalized higher education system and shaped by strategic resources (such as status and prestige)     </vt:lpstr>
      <vt:lpstr>         Institutional research to feed data and analyses into decision processes  towards deliberate positioning is indispensable.  Institutional research most often defined as “research conducted within an institution of higher education to provide information which supports institutional planning, policy formation and decision making” (Saupe 1990).  The kind of information that is needed for strategic positioning is especially contextual intelligence (if we take Terenzini’s (1993) three tiers: technical and analytical – tier 1; issues intelligence – tier 2, and contextual intelligence – tier 3).      </vt:lpstr>
      <vt:lpstr>  The practices of collecting, synthesizing, and analyzing institutional data generally serve two major purposes:   - to fulfill mandatory reporting requirements and assessment,  - to support university decision-making and planning.   Emphasis of institutional research remains on the reporting since the capacity for institutional research is in most universities still fairly limited:     - there are a few institutional researchers employed  - institutional researchers tend to work with centralized, yet non-integrated information systems  Major role of the state in prompting and crucially shaping institutional change in university practice in IR: change in the type and extent of institutional micro data that is requested from regulatory and funding bodies -&gt; exposing the weaknesses in the existing national systems of data collection and analyses. </vt:lpstr>
      <vt:lpstr>         How to develop culture of institutional research that will enable and nurture involvement of students and staff with institutional research and university quality improvement?   How to ensure that platforms of institutional research and decision support systems strengthen student and staff agency to act freely, innovate internally and engage externally?         </vt:lpstr>
      <vt:lpstr>           Thank you!  manjaklemencic@fas.harvard.edu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2014-06-06T20:35:25Z</dcterms:created>
  <dcterms:modified xsi:type="dcterms:W3CDTF">2015-08-31T06:06:52Z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TC028048919991</vt:lpwstr>
  </property>
</Properties>
</file>